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9" r:id="rId4"/>
    <p:sldId id="270" r:id="rId5"/>
    <p:sldId id="286" r:id="rId6"/>
    <p:sldId id="287" r:id="rId7"/>
    <p:sldId id="289" r:id="rId8"/>
    <p:sldId id="288" r:id="rId9"/>
    <p:sldId id="271" r:id="rId10"/>
    <p:sldId id="272" r:id="rId11"/>
    <p:sldId id="274" r:id="rId12"/>
    <p:sldId id="275" r:id="rId13"/>
    <p:sldId id="276" r:id="rId14"/>
    <p:sldId id="291" r:id="rId15"/>
    <p:sldId id="277" r:id="rId16"/>
    <p:sldId id="278" r:id="rId17"/>
    <p:sldId id="279" r:id="rId18"/>
    <p:sldId id="294" r:id="rId19"/>
    <p:sldId id="292" r:id="rId20"/>
    <p:sldId id="293" r:id="rId21"/>
    <p:sldId id="296" r:id="rId22"/>
    <p:sldId id="297" r:id="rId23"/>
    <p:sldId id="283" r:id="rId24"/>
    <p:sldId id="284" r:id="rId25"/>
    <p:sldId id="285" r:id="rId26"/>
    <p:sldId id="280" r:id="rId27"/>
    <p:sldId id="281" r:id="rId28"/>
    <p:sldId id="290" r:id="rId29"/>
    <p:sldId id="298"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9AC"/>
    <a:srgbClr val="6C6A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98" autoAdjust="0"/>
  </p:normalViewPr>
  <p:slideViewPr>
    <p:cSldViewPr snapToGrid="0" snapToObjects="1">
      <p:cViewPr varScale="1">
        <p:scale>
          <a:sx n="84" d="100"/>
          <a:sy n="84" d="100"/>
        </p:scale>
        <p:origin x="1136"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91" d="100"/>
          <a:sy n="91" d="100"/>
        </p:scale>
        <p:origin x="279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2B7B4-F3E3-4C1D-A07E-70778DEB53A5}" type="datetimeFigureOut">
              <a:rPr lang="ko-KR" altLang="en-US" smtClean="0"/>
              <a:t>2025-06-07</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B3452-C958-4AB2-95C8-0E1CA9AB2B08}" type="slidenum">
              <a:rPr lang="ko-KR" altLang="en-US" smtClean="0"/>
              <a:t>‹#›</a:t>
            </a:fld>
            <a:endParaRPr lang="ko-KR" altLang="en-US"/>
          </a:p>
        </p:txBody>
      </p:sp>
    </p:spTree>
    <p:extLst>
      <p:ext uri="{BB962C8B-B14F-4D97-AF65-F5344CB8AC3E}">
        <p14:creationId xmlns:p14="http://schemas.microsoft.com/office/powerpoint/2010/main" val="7775309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Hi everyone,</a:t>
            </a:r>
          </a:p>
          <a:p>
            <a:r>
              <a:rPr lang="en-US" altLang="ko-KR" dirty="0"/>
              <a:t>I'm Hong from Security Team Three, Security Fighters.</a:t>
            </a:r>
          </a:p>
          <a:p>
            <a:r>
              <a:rPr lang="en-US" altLang="ko-KR" dirty="0"/>
              <a:t>I'll be giving today’s presentation.</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a:t>
            </a:fld>
            <a:endParaRPr lang="ko-KR" altLang="en-US"/>
          </a:p>
        </p:txBody>
      </p:sp>
    </p:spTree>
    <p:extLst>
      <p:ext uri="{BB962C8B-B14F-4D97-AF65-F5344CB8AC3E}">
        <p14:creationId xmlns:p14="http://schemas.microsoft.com/office/powerpoint/2010/main" val="228480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From this work, we ended up with several key security requirements.</a:t>
            </a:r>
          </a:p>
          <a:p>
            <a:r>
              <a:rPr lang="en-US" altLang="ko-KR" dirty="0"/>
              <a:t>These included using TLS between the Raspberry Pi and the user interface,</a:t>
            </a:r>
          </a:p>
          <a:p>
            <a:r>
              <a:rPr lang="en-US" altLang="ko-KR" dirty="0"/>
              <a:t>encrypting recorded data with AES-128,</a:t>
            </a:r>
          </a:p>
          <a:p>
            <a:r>
              <a:rPr lang="en-US" altLang="ko-KR" dirty="0"/>
              <a:t>protecting stored data with HMAC-SHA256,</a:t>
            </a:r>
          </a:p>
          <a:p>
            <a:r>
              <a:rPr lang="en-US" altLang="ko-KR" dirty="0"/>
              <a:t>storing encryption keys securely,</a:t>
            </a:r>
          </a:p>
          <a:p>
            <a:r>
              <a:rPr lang="en-US" altLang="ko-KR" dirty="0"/>
              <a:t>and using PBKDF2 for password protection.</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10</a:t>
            </a:fld>
            <a:endParaRPr lang="ko-KR" altLang="en-US"/>
          </a:p>
        </p:txBody>
      </p:sp>
    </p:spTree>
    <p:extLst>
      <p:ext uri="{BB962C8B-B14F-4D97-AF65-F5344CB8AC3E}">
        <p14:creationId xmlns:p14="http://schemas.microsoft.com/office/powerpoint/2010/main" val="396481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dirty="0"/>
            </a:br>
            <a:r>
              <a:rPr lang="en-US" altLang="ko-KR" dirty="0"/>
              <a:t>Now let me show you the changes we made based on those requirements.</a:t>
            </a:r>
            <a:br>
              <a:rPr lang="en-US" altLang="ko-KR" dirty="0"/>
            </a:br>
            <a:r>
              <a:rPr lang="en-US" altLang="ko-KR" dirty="0"/>
              <a:t>First, we improved the login authentication process.</a:t>
            </a:r>
          </a:p>
          <a:p>
            <a:r>
              <a:rPr lang="en-US" altLang="ko-KR" dirty="0"/>
              <a:t>When users right-click on a flight item, they’re prompted to enter their ID and password.</a:t>
            </a:r>
          </a:p>
          <a:p>
            <a:r>
              <a:rPr lang="en-US" altLang="ko-KR" dirty="0"/>
              <a:t>The system uses a stored salt to hash the password with PBKDF2 and compares it to the saved hash.</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11</a:t>
            </a:fld>
            <a:endParaRPr lang="ko-KR" altLang="en-US"/>
          </a:p>
        </p:txBody>
      </p:sp>
    </p:spTree>
    <p:extLst>
      <p:ext uri="{BB962C8B-B14F-4D97-AF65-F5344CB8AC3E}">
        <p14:creationId xmlns:p14="http://schemas.microsoft.com/office/powerpoint/2010/main" val="318706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If the authentication succeeds, the flight data becomes visible — otherwise, access is denied.</a:t>
            </a:r>
          </a:p>
          <a:p>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12</a:t>
            </a:fld>
            <a:endParaRPr lang="ko-KR" altLang="en-US"/>
          </a:p>
        </p:txBody>
      </p:sp>
    </p:spTree>
    <p:extLst>
      <p:ext uri="{BB962C8B-B14F-4D97-AF65-F5344CB8AC3E}">
        <p14:creationId xmlns:p14="http://schemas.microsoft.com/office/powerpoint/2010/main" val="488521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PBKDF2 makes brute-force attacks much harder by intentionally slowing down the password hashing process. It does this by applying a hash function ten thousands of times, which means an attacker has to spend a lot more time to guess each password.</a:t>
            </a:r>
            <a:br>
              <a:rPr lang="en-US" altLang="ko-KR" dirty="0"/>
            </a:br>
            <a:r>
              <a:rPr lang="en-US" altLang="ko-KR" dirty="0"/>
              <a:t>Also, the use of a unique salt for each password ensures that even if two users have the same password, their hashed values are completely different. This prevents precomputed attacks like rainbow tables from being effective.</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13</a:t>
            </a:fld>
            <a:endParaRPr lang="ko-KR" altLang="en-US"/>
          </a:p>
        </p:txBody>
      </p:sp>
    </p:spTree>
    <p:extLst>
      <p:ext uri="{BB962C8B-B14F-4D97-AF65-F5344CB8AC3E}">
        <p14:creationId xmlns:p14="http://schemas.microsoft.com/office/powerpoint/2010/main" val="1428004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Lets see the demo video.</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14</a:t>
            </a:fld>
            <a:endParaRPr lang="ko-KR" altLang="en-US"/>
          </a:p>
        </p:txBody>
      </p:sp>
    </p:spTree>
    <p:extLst>
      <p:ext uri="{BB962C8B-B14F-4D97-AF65-F5344CB8AC3E}">
        <p14:creationId xmlns:p14="http://schemas.microsoft.com/office/powerpoint/2010/main" val="322474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also worked on encrypting the recorded data.</a:t>
            </a:r>
          </a:p>
          <a:p>
            <a:r>
              <a:rPr lang="en-US" altLang="ko-KR" dirty="0"/>
              <a:t>When recording begins, the system checks for an existing key.</a:t>
            </a:r>
          </a:p>
          <a:p>
            <a:r>
              <a:rPr lang="en-US" altLang="ko-KR" dirty="0"/>
              <a:t>If there isn’t one, it securely generates a new key using Windows DPAPI.</a:t>
            </a:r>
          </a:p>
          <a:p>
            <a:r>
              <a:rPr lang="en-US" altLang="ko-KR" dirty="0"/>
              <a:t>The data is then encrypted using AES-128 with an initial vector.</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15</a:t>
            </a:fld>
            <a:endParaRPr lang="ko-KR" altLang="en-US"/>
          </a:p>
        </p:txBody>
      </p:sp>
    </p:spTree>
    <p:extLst>
      <p:ext uri="{BB962C8B-B14F-4D97-AF65-F5344CB8AC3E}">
        <p14:creationId xmlns:p14="http://schemas.microsoft.com/office/powerpoint/2010/main" val="68630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On the left, you can see the plain record — the original readable data.</a:t>
            </a:r>
            <a:br>
              <a:rPr lang="en-US" altLang="ko-KR" dirty="0"/>
            </a:br>
            <a:r>
              <a:rPr lang="en-US" altLang="ko-KR" dirty="0"/>
              <a:t>On the right, the same data has been encrypted using AES-128, making it unreadable without the proper key.</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16</a:t>
            </a:fld>
            <a:endParaRPr lang="ko-KR" altLang="en-US"/>
          </a:p>
        </p:txBody>
      </p:sp>
    </p:spTree>
    <p:extLst>
      <p:ext uri="{BB962C8B-B14F-4D97-AF65-F5344CB8AC3E}">
        <p14:creationId xmlns:p14="http://schemas.microsoft.com/office/powerpoint/2010/main" val="1783785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used AES-128 to encrypt the record data.</a:t>
            </a:r>
            <a:br>
              <a:rPr lang="en-US" altLang="ko-KR" dirty="0"/>
            </a:br>
            <a:r>
              <a:rPr lang="en-US" altLang="ko-KR" dirty="0"/>
              <a:t>AES-128 is a widely trusted encryption algorithm known for its balance of strong security and high performance.</a:t>
            </a:r>
            <a:br>
              <a:rPr lang="en-US" altLang="ko-KR" dirty="0"/>
            </a:br>
            <a:r>
              <a:rPr lang="en-US" altLang="ko-KR" dirty="0"/>
              <a:t>To keep the encryption key safe, we used Windows DPAPI.</a:t>
            </a:r>
            <a:br>
              <a:rPr lang="en-US" altLang="ko-KR" dirty="0"/>
            </a:br>
            <a:r>
              <a:rPr lang="en-US" altLang="ko-KR" dirty="0"/>
              <a:t>DPAPI securely stores the key by binding it to the user or system, which makes it difficult for attackers to retrieve the key even if they gain access to the device.</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17</a:t>
            </a:fld>
            <a:endParaRPr lang="ko-KR" altLang="en-US"/>
          </a:p>
        </p:txBody>
      </p:sp>
    </p:spTree>
    <p:extLst>
      <p:ext uri="{BB962C8B-B14F-4D97-AF65-F5344CB8AC3E}">
        <p14:creationId xmlns:p14="http://schemas.microsoft.com/office/powerpoint/2010/main" val="1523444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Let’s see the demo video</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18</a:t>
            </a:fld>
            <a:endParaRPr lang="ko-KR" altLang="en-US"/>
          </a:p>
        </p:txBody>
      </p:sp>
    </p:spTree>
    <p:extLst>
      <p:ext uri="{BB962C8B-B14F-4D97-AF65-F5344CB8AC3E}">
        <p14:creationId xmlns:p14="http://schemas.microsoft.com/office/powerpoint/2010/main" val="96067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Next, I will talk about the implementation of TLS.</a:t>
            </a:r>
          </a:p>
          <a:p>
            <a:r>
              <a:rPr lang="en-US" altLang="ko-KR" dirty="0"/>
              <a:t>In the current setup, the Raspberry Pi uses port 30002 to communicate simultaneously with both the Windows PC and the ADS-B hub.</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19</a:t>
            </a:fld>
            <a:endParaRPr lang="ko-KR" altLang="en-US"/>
          </a:p>
        </p:txBody>
      </p:sp>
    </p:spTree>
    <p:extLst>
      <p:ext uri="{BB962C8B-B14F-4D97-AF65-F5344CB8AC3E}">
        <p14:creationId xmlns:p14="http://schemas.microsoft.com/office/powerpoint/2010/main" val="420076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 me start with a quick overview of the system.</a:t>
            </a:r>
          </a:p>
          <a:p>
            <a:r>
              <a:rPr lang="en-US" altLang="ko-KR" dirty="0"/>
              <a:t>Since most of you are already familiar with it, I’ll keep this part brief.</a:t>
            </a:r>
          </a:p>
          <a:p>
            <a:endParaRPr lang="en-US" altLang="ko-KR" dirty="0"/>
          </a:p>
          <a:p>
            <a:r>
              <a:rPr lang="en-US" altLang="ko-KR" dirty="0"/>
              <a:t>ADS signals are received by a Raspberry Pi and sent to both a Windows PC and the ADS Hub.</a:t>
            </a:r>
          </a:p>
          <a:p>
            <a:r>
              <a:rPr lang="en-US" altLang="ko-KR" dirty="0"/>
              <a:t>The Windows PC runs a Python script that forwards SBS data to </a:t>
            </a:r>
            <a:r>
              <a:rPr lang="en-US" altLang="ko-KR" dirty="0" err="1"/>
              <a:t>BigQuery</a:t>
            </a:r>
            <a:r>
              <a:rPr lang="en-US" altLang="ko-KR" dirty="0"/>
              <a:t>.</a:t>
            </a:r>
          </a:p>
          <a:p>
            <a:r>
              <a:rPr lang="en-US" altLang="ko-KR" dirty="0"/>
              <a:t>It can also receive SBS data from the SBS server.</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a:t>
            </a:fld>
            <a:endParaRPr lang="ko-KR" altLang="en-US"/>
          </a:p>
        </p:txBody>
      </p:sp>
    </p:spTree>
    <p:extLst>
      <p:ext uri="{BB962C8B-B14F-4D97-AF65-F5344CB8AC3E}">
        <p14:creationId xmlns:p14="http://schemas.microsoft.com/office/powerpoint/2010/main" val="3854185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apply TLS, we used port 30002 for encrypted data and added port 30005 for forwarding data to the ADS-B Hub in plain text.</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20</a:t>
            </a:fld>
            <a:endParaRPr lang="ko-KR" altLang="en-US"/>
          </a:p>
        </p:txBody>
      </p:sp>
    </p:spTree>
    <p:extLst>
      <p:ext uri="{BB962C8B-B14F-4D97-AF65-F5344CB8AC3E}">
        <p14:creationId xmlns:p14="http://schemas.microsoft.com/office/powerpoint/2010/main" val="117774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shown in the captured image, port 30002 on the Raspberry Pi is confirmed to be using TLS 1.3.</a:t>
            </a:r>
          </a:p>
          <a:p>
            <a:r>
              <a:rPr lang="en-US" altLang="ko-KR" dirty="0"/>
              <a:t>By using TLS, the data sent from the Raspberry Pi to the Windows PC is encrypted.</a:t>
            </a:r>
          </a:p>
          <a:p>
            <a:r>
              <a:rPr lang="en-US" altLang="ko-KR" dirty="0"/>
              <a:t>This means that even if someone captures the data on the network, they won’t be able to read it.</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21</a:t>
            </a:fld>
            <a:endParaRPr lang="ko-KR" altLang="en-US"/>
          </a:p>
        </p:txBody>
      </p:sp>
    </p:spTree>
    <p:extLst>
      <p:ext uri="{BB962C8B-B14F-4D97-AF65-F5344CB8AC3E}">
        <p14:creationId xmlns:p14="http://schemas.microsoft.com/office/powerpoint/2010/main" val="259898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Let’s see the demo video.</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22</a:t>
            </a:fld>
            <a:endParaRPr lang="ko-KR" altLang="en-US"/>
          </a:p>
        </p:txBody>
      </p:sp>
    </p:spTree>
    <p:extLst>
      <p:ext uri="{BB962C8B-B14F-4D97-AF65-F5344CB8AC3E}">
        <p14:creationId xmlns:p14="http://schemas.microsoft.com/office/powerpoint/2010/main" val="4067665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make sure our code was secure, we ran a static analysis with </a:t>
            </a:r>
            <a:r>
              <a:rPr lang="en-US" altLang="ko-KR" dirty="0" err="1"/>
              <a:t>SonarQube</a:t>
            </a:r>
            <a:r>
              <a:rPr lang="en-US" altLang="ko-KR" dirty="0"/>
              <a:t>.</a:t>
            </a:r>
          </a:p>
          <a:p>
            <a:r>
              <a:rPr lang="en-US" altLang="ko-KR" dirty="0"/>
              <a:t>We found 31 security hotspots.</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23</a:t>
            </a:fld>
            <a:endParaRPr lang="ko-KR" altLang="en-US"/>
          </a:p>
        </p:txBody>
      </p:sp>
    </p:spTree>
    <p:extLst>
      <p:ext uri="{BB962C8B-B14F-4D97-AF65-F5344CB8AC3E}">
        <p14:creationId xmlns:p14="http://schemas.microsoft.com/office/powerpoint/2010/main" val="1969888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were able to fix 30 of them, including some functions that were not safe to use.</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24</a:t>
            </a:fld>
            <a:endParaRPr lang="ko-KR" altLang="en-US"/>
          </a:p>
        </p:txBody>
      </p:sp>
    </p:spTree>
    <p:extLst>
      <p:ext uri="{BB962C8B-B14F-4D97-AF65-F5344CB8AC3E}">
        <p14:creationId xmlns:p14="http://schemas.microsoft.com/office/powerpoint/2010/main" val="2606511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There’s still one issue left — a hard-coded IP address — but we considered it low priority.</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25</a:t>
            </a:fld>
            <a:endParaRPr lang="ko-KR" altLang="en-US"/>
          </a:p>
        </p:txBody>
      </p:sp>
    </p:spTree>
    <p:extLst>
      <p:ext uri="{BB962C8B-B14F-4D97-AF65-F5344CB8AC3E}">
        <p14:creationId xmlns:p14="http://schemas.microsoft.com/office/powerpoint/2010/main" val="3221531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While discussing other risks, we also identified some that weren’t covered by STRIDE.</a:t>
            </a:r>
          </a:p>
          <a:p>
            <a:r>
              <a:rPr lang="en-US" altLang="ko-KR" dirty="0"/>
              <a:t>One example is the lack of non-repudiation in application logs.</a:t>
            </a:r>
          </a:p>
          <a:p>
            <a:r>
              <a:rPr lang="en-US" altLang="ko-KR" dirty="0"/>
              <a:t>To tackle that, we suggested encrypting the logs and using the ELK stack for secure log management.</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26</a:t>
            </a:fld>
            <a:endParaRPr lang="ko-KR" altLang="en-US"/>
          </a:p>
        </p:txBody>
      </p:sp>
    </p:spTree>
    <p:extLst>
      <p:ext uri="{BB962C8B-B14F-4D97-AF65-F5344CB8AC3E}">
        <p14:creationId xmlns:p14="http://schemas.microsoft.com/office/powerpoint/2010/main" val="3546092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also looked into two-factor authentication.</a:t>
            </a:r>
          </a:p>
          <a:p>
            <a:r>
              <a:rPr lang="en-US" altLang="ko-KR" dirty="0"/>
              <a:t>We identified it as a security risk, but we haven’t implemented any fixes yet.</a:t>
            </a:r>
          </a:p>
          <a:p>
            <a:r>
              <a:rPr lang="en-US" altLang="ko-KR" dirty="0"/>
              <a:t>To tackle that, we suggested exploring the use of AWS </a:t>
            </a:r>
            <a:r>
              <a:rPr lang="en-US" altLang="ko-KR" dirty="0" err="1"/>
              <a:t>Cognito</a:t>
            </a:r>
            <a:r>
              <a:rPr lang="en-US" altLang="ko-KR" dirty="0"/>
              <a:t> for handling account lockouts and enabling two-factor authentication after repeated PIN failures.</a:t>
            </a:r>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27</a:t>
            </a:fld>
            <a:endParaRPr lang="ko-KR" altLang="en-US"/>
          </a:p>
        </p:txBody>
      </p:sp>
    </p:spTree>
    <p:extLst>
      <p:ext uri="{BB962C8B-B14F-4D97-AF65-F5344CB8AC3E}">
        <p14:creationId xmlns:p14="http://schemas.microsoft.com/office/powerpoint/2010/main" val="2161654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in conclusion, using the SQUARE and STRIDE models really helped us identify and refine our security goals.</a:t>
            </a:r>
          </a:p>
          <a:p>
            <a:r>
              <a:rPr lang="en-US" altLang="ko-KR" dirty="0"/>
              <a:t>It was a valuable process that gave us clearer direction.</a:t>
            </a:r>
          </a:p>
          <a:p>
            <a:r>
              <a:rPr lang="en-US" altLang="ko-KR" dirty="0"/>
              <a:t>Although we couldn’t fully resolve issues with the SBS server path and data integrity, we believe we’ve built a strong foundation for future improvements.</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28</a:t>
            </a:fld>
            <a:endParaRPr lang="ko-KR" altLang="en-US"/>
          </a:p>
        </p:txBody>
      </p:sp>
    </p:spTree>
    <p:extLst>
      <p:ext uri="{BB962C8B-B14F-4D97-AF65-F5344CB8AC3E}">
        <p14:creationId xmlns:p14="http://schemas.microsoft.com/office/powerpoint/2010/main" val="1697584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7105-27DA-1827-3CCC-5EC5C04D9F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8C0788F-9EE8-9316-7C47-E0E023C0457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C60167-088D-8C41-3E22-8F3C7052EE8E}"/>
              </a:ext>
            </a:extLst>
          </p:cNvPr>
          <p:cNvSpPr>
            <a:spLocks noGrp="1"/>
          </p:cNvSpPr>
          <p:nvPr>
            <p:ph type="body" idx="1"/>
          </p:nvPr>
        </p:nvSpPr>
        <p:spPr/>
        <p:txBody>
          <a:bodyPr/>
          <a:lstStyle/>
          <a:p>
            <a:r>
              <a:rPr lang="en-US" altLang="ko-KR" dirty="0"/>
              <a:t>So in conclusion, using the SQUARE and STRIDE models really helped us identify and refine our security goals.</a:t>
            </a:r>
          </a:p>
          <a:p>
            <a:r>
              <a:rPr lang="en-US" altLang="ko-KR" dirty="0"/>
              <a:t>It was a valuable process that gave us clearer direction.</a:t>
            </a:r>
          </a:p>
          <a:p>
            <a:r>
              <a:rPr lang="en-US" altLang="ko-KR" dirty="0"/>
              <a:t>Although we couldn’t fully resolve issues with the SBS server path and data integrity, we believe we’ve built a strong foundation for future improvements.</a:t>
            </a:r>
            <a:endParaRPr lang="ko-KR" altLang="en-US" dirty="0"/>
          </a:p>
        </p:txBody>
      </p:sp>
      <p:sp>
        <p:nvSpPr>
          <p:cNvPr id="4" name="슬라이드 번호 개체 틀 3">
            <a:extLst>
              <a:ext uri="{FF2B5EF4-FFF2-40B4-BE49-F238E27FC236}">
                <a16:creationId xmlns:a16="http://schemas.microsoft.com/office/drawing/2014/main" id="{A8F5BBCD-C0D6-B843-172F-B6107FA112A7}"/>
              </a:ext>
            </a:extLst>
          </p:cNvPr>
          <p:cNvSpPr>
            <a:spLocks noGrp="1"/>
          </p:cNvSpPr>
          <p:nvPr>
            <p:ph type="sldNum" sz="quarter" idx="10"/>
          </p:nvPr>
        </p:nvSpPr>
        <p:spPr/>
        <p:txBody>
          <a:bodyPr/>
          <a:lstStyle/>
          <a:p>
            <a:fld id="{E6BB3452-C958-4AB2-95C8-0E1CA9AB2B08}" type="slidenum">
              <a:rPr lang="ko-KR" altLang="en-US" smtClean="0"/>
              <a:t>29</a:t>
            </a:fld>
            <a:endParaRPr lang="ko-KR" altLang="en-US"/>
          </a:p>
        </p:txBody>
      </p:sp>
    </p:spTree>
    <p:extLst>
      <p:ext uri="{BB962C8B-B14F-4D97-AF65-F5344CB8AC3E}">
        <p14:creationId xmlns:p14="http://schemas.microsoft.com/office/powerpoint/2010/main" val="394612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define our security requirements, we followed the SQUARE process.</a:t>
            </a:r>
          </a:p>
          <a:p>
            <a:r>
              <a:rPr lang="en-US" altLang="ko-KR" dirty="0"/>
              <a:t>Our goals were centered on the classic CIA triad — Confidentiality, Integrity, and Availability.</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3</a:t>
            </a:fld>
            <a:endParaRPr lang="ko-KR" altLang="en-US"/>
          </a:p>
        </p:txBody>
      </p:sp>
    </p:spTree>
    <p:extLst>
      <p:ext uri="{BB962C8B-B14F-4D97-AF65-F5344CB8AC3E}">
        <p14:creationId xmlns:p14="http://schemas.microsoft.com/office/powerpoint/2010/main" val="3547757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threat analysis, we used the STRIDE model to identify potential risks across the system.</a:t>
            </a:r>
          </a:p>
          <a:p>
            <a:r>
              <a:rPr lang="en-US" altLang="ko-KR" dirty="0"/>
              <a:t>Here’s how the system works in more detail:</a:t>
            </a:r>
          </a:p>
          <a:p>
            <a:r>
              <a:rPr lang="en-US" altLang="ko-KR" dirty="0"/>
              <a:t>Dump1090 receives the ADS signals and sends them to the Windows PC.</a:t>
            </a:r>
          </a:p>
          <a:p>
            <a:r>
              <a:rPr lang="en-US" altLang="ko-KR" dirty="0"/>
              <a:t>A shell script called </a:t>
            </a:r>
            <a:r>
              <a:rPr lang="en-US" altLang="ko-KR" dirty="0" err="1"/>
              <a:t>adsbhub</a:t>
            </a:r>
            <a:r>
              <a:rPr lang="en-US" altLang="ko-KR" dirty="0"/>
              <a:t> authenticates with the ADS-B Hub, and uses </a:t>
            </a:r>
            <a:r>
              <a:rPr lang="en-US" altLang="ko-KR" dirty="0" err="1"/>
              <a:t>netcat</a:t>
            </a:r>
            <a:r>
              <a:rPr lang="en-US" altLang="ko-KR" dirty="0"/>
              <a:t> to forward the data.</a:t>
            </a:r>
          </a:p>
          <a:p>
            <a:r>
              <a:rPr lang="en-US" altLang="ko-KR" dirty="0"/>
              <a:t>The Windows PC also has a firewall that allows the GUI to access this data, which is stored as raw records, SBS records and </a:t>
            </a:r>
            <a:r>
              <a:rPr lang="en-US" altLang="ko-KR" dirty="0" err="1"/>
              <a:t>bigQuery</a:t>
            </a:r>
            <a:r>
              <a:rPr lang="en-US" altLang="ko-KR" dirty="0"/>
              <a:t> data.</a:t>
            </a:r>
          </a:p>
          <a:p>
            <a:r>
              <a:rPr lang="en-US" altLang="ko-KR" dirty="0"/>
              <a:t>In additional, </a:t>
            </a:r>
            <a:r>
              <a:rPr lang="en-US" altLang="ko-KR" dirty="0" err="1"/>
              <a:t>bigQuery</a:t>
            </a:r>
            <a:r>
              <a:rPr lang="en-US" altLang="ko-KR" dirty="0"/>
              <a:t> data is sent to Google </a:t>
            </a:r>
            <a:r>
              <a:rPr lang="en-US" altLang="ko-KR" dirty="0" err="1"/>
              <a:t>BigQuery</a:t>
            </a:r>
            <a:r>
              <a:rPr lang="en-US" altLang="ko-KR" dirty="0"/>
              <a:t> by another Python script.</a:t>
            </a:r>
          </a:p>
          <a:p>
            <a:r>
              <a:rPr lang="en-US" altLang="ko-KR" dirty="0"/>
              <a:t>The GUI is also directly accessible to users.</a:t>
            </a:r>
          </a:p>
          <a:p>
            <a:endParaRPr lang="en-US" altLang="ko-KR" dirty="0"/>
          </a:p>
          <a:p>
            <a:r>
              <a:rPr lang="en-US" altLang="ko-KR" dirty="0"/>
              <a:t>Based on this analysis, we identified a total of 136 threats, with 21 considered high priority.</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4</a:t>
            </a:fld>
            <a:endParaRPr lang="ko-KR" altLang="en-US"/>
          </a:p>
        </p:txBody>
      </p:sp>
    </p:spTree>
    <p:extLst>
      <p:ext uri="{BB962C8B-B14F-4D97-AF65-F5344CB8AC3E}">
        <p14:creationId xmlns:p14="http://schemas.microsoft.com/office/powerpoint/2010/main" val="3473468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following interactions involved a high number of high-priority risks:</a:t>
            </a:r>
          </a:p>
          <a:p>
            <a:r>
              <a:rPr lang="en-US" altLang="ko-KR" dirty="0"/>
              <a:t>The interaction between the GUI and the user falls under the categories of Repudiation and Denial of Service.</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5</a:t>
            </a:fld>
            <a:endParaRPr lang="ko-KR" altLang="en-US"/>
          </a:p>
        </p:txBody>
      </p:sp>
    </p:spTree>
    <p:extLst>
      <p:ext uri="{BB962C8B-B14F-4D97-AF65-F5344CB8AC3E}">
        <p14:creationId xmlns:p14="http://schemas.microsoft.com/office/powerpoint/2010/main" val="17757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interaction between the Raspberry Pi and the Windows PC falls under the categories of Spoofing ,Tampering and Information Disclosure.</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6</a:t>
            </a:fld>
            <a:endParaRPr lang="ko-KR" altLang="en-US"/>
          </a:p>
        </p:txBody>
      </p:sp>
    </p:spTree>
    <p:extLst>
      <p:ext uri="{BB962C8B-B14F-4D97-AF65-F5344CB8AC3E}">
        <p14:creationId xmlns:p14="http://schemas.microsoft.com/office/powerpoint/2010/main" val="1287337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interaction between Windows and the SBS server falls under the categories of Spoofing ,Tampering and Information Disclosure.</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7</a:t>
            </a:fld>
            <a:endParaRPr lang="ko-KR" altLang="en-US"/>
          </a:p>
        </p:txBody>
      </p:sp>
    </p:spTree>
    <p:extLst>
      <p:ext uri="{BB962C8B-B14F-4D97-AF65-F5344CB8AC3E}">
        <p14:creationId xmlns:p14="http://schemas.microsoft.com/office/powerpoint/2010/main" val="130515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data path from the GUI to stored records falls under the categories of Spoofing</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8</a:t>
            </a:fld>
            <a:endParaRPr lang="ko-KR" altLang="en-US"/>
          </a:p>
        </p:txBody>
      </p:sp>
    </p:spTree>
    <p:extLst>
      <p:ext uri="{BB962C8B-B14F-4D97-AF65-F5344CB8AC3E}">
        <p14:creationId xmlns:p14="http://schemas.microsoft.com/office/powerpoint/2010/main" val="238118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address these, we created a mitigation plan.</a:t>
            </a:r>
          </a:p>
          <a:p>
            <a:r>
              <a:rPr lang="en-US" altLang="ko-KR" dirty="0"/>
              <a:t>We documented possible solutions and assigned priorities based on impact and feasibility.</a:t>
            </a:r>
          </a:p>
          <a:p>
            <a:r>
              <a:rPr lang="en-US" altLang="ko-KR" dirty="0"/>
              <a:t>It wasn’t easy — every threats were just as important as others.</a:t>
            </a:r>
            <a:endParaRPr lang="ko-KR" altLang="en-US" dirty="0"/>
          </a:p>
        </p:txBody>
      </p:sp>
      <p:sp>
        <p:nvSpPr>
          <p:cNvPr id="4" name="슬라이드 번호 개체 틀 3"/>
          <p:cNvSpPr>
            <a:spLocks noGrp="1"/>
          </p:cNvSpPr>
          <p:nvPr>
            <p:ph type="sldNum" sz="quarter" idx="10"/>
          </p:nvPr>
        </p:nvSpPr>
        <p:spPr/>
        <p:txBody>
          <a:bodyPr/>
          <a:lstStyle/>
          <a:p>
            <a:fld id="{E6BB3452-C958-4AB2-95C8-0E1CA9AB2B08}" type="slidenum">
              <a:rPr lang="ko-KR" altLang="en-US" smtClean="0"/>
              <a:t>9</a:t>
            </a:fld>
            <a:endParaRPr lang="ko-KR" altLang="en-US"/>
          </a:p>
        </p:txBody>
      </p:sp>
    </p:spTree>
    <p:extLst>
      <p:ext uri="{BB962C8B-B14F-4D97-AF65-F5344CB8AC3E}">
        <p14:creationId xmlns:p14="http://schemas.microsoft.com/office/powerpoint/2010/main" val="3620780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8237A13-EE61-473C-8295-4389033BD06C}" type="datetime1">
              <a:rPr lang="en-US" altLang="ko-KR" smtClean="0"/>
              <a:t>6/7/2025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0D3E28-F445-4EF0-B1C1-A2EA943DB56A}" type="datetime1">
              <a:rPr lang="en-US" altLang="ko-KR" smtClean="0"/>
              <a:t>6/7/2025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A1E30-5A4B-49AA-854F-7912C7468C8F}" type="datetime1">
              <a:rPr lang="en-US" altLang="ko-KR" smtClean="0"/>
              <a:t>6/7/2025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AB82B9-B71C-4265-B2BA-F48995A23D34}" type="datetime1">
              <a:rPr lang="en-US" altLang="ko-KR" smtClean="0"/>
              <a:t>6/7/2025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FB459E-5914-44AE-A61C-048E8B99C2E6}" type="datetime1">
              <a:rPr lang="en-US" altLang="ko-KR" smtClean="0"/>
              <a:t>6/7/2025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7084E-790E-4AA0-886F-DF79B9961C58}" type="datetime1">
              <a:rPr lang="en-US" altLang="ko-KR" smtClean="0"/>
              <a:t>6/7/2025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11C62-54B9-462B-880A-1DAD754BD892}" type="datetime1">
              <a:rPr lang="en-US" altLang="ko-KR" smtClean="0"/>
              <a:t>6/7/2025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961FEF-3E0B-45E6-838B-D94FACBB1F3A}" type="datetime1">
              <a:rPr lang="en-US" altLang="ko-KR" smtClean="0"/>
              <a:t>6/7/2025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967355EF-A321-4850-841F-39B7C794C5C3}" type="datetime1">
              <a:rPr lang="en-US" altLang="ko-KR" smtClean="0"/>
              <a:t>6/7/2025</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1FF6DA9-008F-8B48-92A6-B652298478BF}" type="slidenum">
              <a:rPr lang="en-US" smtClean="0"/>
              <a:t>‹#›</a:t>
            </a:fld>
            <a:endParaRPr lang="en-US"/>
          </a:p>
        </p:txBody>
      </p:sp>
      <p:pic>
        <p:nvPicPr>
          <p:cNvPr id="7" name="그림 6"/>
          <p:cNvPicPr>
            <a:picLocks noChangeAspect="1"/>
          </p:cNvPicPr>
          <p:nvPr userDrawn="1"/>
        </p:nvPicPr>
        <p:blipFill>
          <a:blip r:embed="rId2"/>
          <a:stretch>
            <a:fillRect/>
          </a:stretch>
        </p:blipFill>
        <p:spPr>
          <a:xfrm>
            <a:off x="1" y="474884"/>
            <a:ext cx="6259948" cy="471322"/>
          </a:xfrm>
          <a:prstGeom prst="rect">
            <a:avLst/>
          </a:prstGeom>
        </p:spPr>
      </p:pic>
    </p:spTree>
    <p:extLst>
      <p:ext uri="{BB962C8B-B14F-4D97-AF65-F5344CB8AC3E}">
        <p14:creationId xmlns:p14="http://schemas.microsoft.com/office/powerpoint/2010/main" val="2627458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967355EF-A321-4850-841F-39B7C794C5C3}" type="datetime1">
              <a:rPr lang="en-US" altLang="ko-KR" smtClean="0"/>
              <a:t>6/7/2025</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1FF6DA9-008F-8B48-92A6-B652298478BF}" type="slidenum">
              <a:rPr lang="en-US" smtClean="0"/>
              <a:t>‹#›</a:t>
            </a:fld>
            <a:endParaRPr lang="en-US"/>
          </a:p>
        </p:txBody>
      </p:sp>
      <p:pic>
        <p:nvPicPr>
          <p:cNvPr id="2" name="그림 1"/>
          <p:cNvPicPr>
            <a:picLocks noChangeAspect="1"/>
          </p:cNvPicPr>
          <p:nvPr userDrawn="1"/>
        </p:nvPicPr>
        <p:blipFill>
          <a:blip r:embed="rId2"/>
          <a:stretch>
            <a:fillRect/>
          </a:stretch>
        </p:blipFill>
        <p:spPr>
          <a:xfrm>
            <a:off x="79513" y="492422"/>
            <a:ext cx="6066845" cy="478175"/>
          </a:xfrm>
          <a:prstGeom prst="rect">
            <a:avLst/>
          </a:prstGeom>
        </p:spPr>
      </p:pic>
    </p:spTree>
    <p:extLst>
      <p:ext uri="{BB962C8B-B14F-4D97-AF65-F5344CB8AC3E}">
        <p14:creationId xmlns:p14="http://schemas.microsoft.com/office/powerpoint/2010/main" val="1315191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967355EF-A321-4850-841F-39B7C794C5C3}" type="datetime1">
              <a:rPr lang="en-US" altLang="ko-KR" smtClean="0"/>
              <a:t>6/7/2025</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1FF6DA9-008F-8B48-92A6-B652298478BF}" type="slidenum">
              <a:rPr lang="en-US" smtClean="0"/>
              <a:t>‹#›</a:t>
            </a:fld>
            <a:endParaRPr lang="en-US"/>
          </a:p>
        </p:txBody>
      </p:sp>
      <p:pic>
        <p:nvPicPr>
          <p:cNvPr id="6" name="그림 5"/>
          <p:cNvPicPr>
            <a:picLocks noChangeAspect="1"/>
          </p:cNvPicPr>
          <p:nvPr userDrawn="1"/>
        </p:nvPicPr>
        <p:blipFill>
          <a:blip r:embed="rId2"/>
          <a:stretch>
            <a:fillRect/>
          </a:stretch>
        </p:blipFill>
        <p:spPr>
          <a:xfrm>
            <a:off x="79514" y="511451"/>
            <a:ext cx="6011186" cy="507579"/>
          </a:xfrm>
          <a:prstGeom prst="rect">
            <a:avLst/>
          </a:prstGeom>
        </p:spPr>
      </p:pic>
    </p:spTree>
    <p:extLst>
      <p:ext uri="{BB962C8B-B14F-4D97-AF65-F5344CB8AC3E}">
        <p14:creationId xmlns:p14="http://schemas.microsoft.com/office/powerpoint/2010/main" val="424097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67355EF-A321-4850-841F-39B7C794C5C3}" type="datetime1">
              <a:rPr lang="en-US" altLang="ko-KR" smtClean="0"/>
              <a:t>6/7/2025</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5655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265D5F-9D1F-4894-B04D-A3AD90BDB614}" type="datetime1">
              <a:rPr lang="en-US" altLang="ko-KR" smtClean="0"/>
              <a:t>6/7/2025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4FF04F-E419-4A1B-99F9-90A03E0A1571}" type="datetime1">
              <a:rPr lang="en-US" altLang="ko-KR" smtClean="0"/>
              <a:t>6/7/2025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3BECD2-5D32-499F-9CB2-7377E81BE867}" type="datetime1">
              <a:rPr lang="en-US" altLang="ko-KR" smtClean="0"/>
              <a:t>6/7/2025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355EF-A321-4850-841F-39B7C794C5C3}" type="datetime1">
              <a:rPr lang="en-US" altLang="ko-KR" smtClean="0"/>
              <a:t>6/7/2025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
        <p:nvSpPr>
          <p:cNvPr id="7" name="TextBox 6"/>
          <p:cNvSpPr txBox="1"/>
          <p:nvPr userDrawn="1"/>
        </p:nvSpPr>
        <p:spPr>
          <a:xfrm>
            <a:off x="0" y="44451"/>
            <a:ext cx="2238113" cy="461665"/>
          </a:xfrm>
          <a:prstGeom prst="rect">
            <a:avLst/>
          </a:prstGeom>
          <a:noFill/>
        </p:spPr>
        <p:txBody>
          <a:bodyPr wrap="none" rtlCol="0">
            <a:spAutoFit/>
          </a:bodyPr>
          <a:lstStyle/>
          <a:p>
            <a:r>
              <a:rPr lang="en-US" altLang="ko-KR" sz="2400" dirty="0">
                <a:solidFill>
                  <a:srgbClr val="C00000"/>
                </a:solidFill>
                <a:latin typeface="+mj-lt"/>
                <a:ea typeface="Arial Unicode MS" panose="020B0604020202020204" pitchFamily="50" charset="-127"/>
                <a:cs typeface="Arial Unicode MS" panose="020B0604020202020204" pitchFamily="50" charset="-127"/>
              </a:rPr>
              <a:t>Carnegie Mellon</a:t>
            </a:r>
            <a:endParaRPr lang="ko-KR" altLang="en-US" sz="2400">
              <a:solidFill>
                <a:srgbClr val="C00000"/>
              </a:solidFill>
              <a:latin typeface="+mj-lt"/>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2" r:id="rId4"/>
    <p:sldLayoutId id="2147483663" r:id="rId5"/>
    <p:sldLayoutId id="2147483661"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328" y="1969552"/>
            <a:ext cx="8178800" cy="1470025"/>
          </a:xfrm>
        </p:spPr>
        <p:txBody>
          <a:bodyPr/>
          <a:lstStyle/>
          <a:p>
            <a:r>
              <a:rPr lang="en-US" altLang="ko-KR" dirty="0"/>
              <a:t>Securing the ADS-B Display System</a:t>
            </a:r>
            <a:endParaRPr dirty="0"/>
          </a:p>
        </p:txBody>
      </p:sp>
      <p:sp>
        <p:nvSpPr>
          <p:cNvPr id="3" name="Subtitle 2"/>
          <p:cNvSpPr>
            <a:spLocks noGrp="1"/>
          </p:cNvSpPr>
          <p:nvPr>
            <p:ph type="subTitle" idx="1"/>
          </p:nvPr>
        </p:nvSpPr>
        <p:spPr>
          <a:xfrm>
            <a:off x="1371600" y="4944536"/>
            <a:ext cx="6400800" cy="1752600"/>
          </a:xfrm>
        </p:spPr>
        <p:txBody>
          <a:bodyPr/>
          <a:lstStyle/>
          <a:p>
            <a:r>
              <a:rPr lang="en-US" dirty="0"/>
              <a:t>Security Fighters </a:t>
            </a:r>
            <a:r>
              <a:rPr dirty="0"/>
              <a:t>| </a:t>
            </a:r>
            <a:r>
              <a:rPr lang="en-US" dirty="0"/>
              <a:t>SEC Team 3</a:t>
            </a:r>
            <a:endParaRPr dirty="0"/>
          </a:p>
        </p:txBody>
      </p:sp>
      <p:sp>
        <p:nvSpPr>
          <p:cNvPr id="4" name="슬라이드 번호 개체 틀 3"/>
          <p:cNvSpPr>
            <a:spLocks noGrp="1"/>
          </p:cNvSpPr>
          <p:nvPr>
            <p:ph type="sldNum" sz="quarter" idx="12"/>
          </p:nvPr>
        </p:nvSpPr>
        <p:spPr/>
        <p:txBody>
          <a:bodyPr/>
          <a:lstStyle/>
          <a:p>
            <a:fld id="{C1FF6DA9-008F-8B48-92A6-B652298478B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10</a:t>
            </a:fld>
            <a:endParaRPr lang="en-US"/>
          </a:p>
        </p:txBody>
      </p:sp>
      <p:pic>
        <p:nvPicPr>
          <p:cNvPr id="3" name="그림 2"/>
          <p:cNvPicPr>
            <a:picLocks noChangeAspect="1"/>
          </p:cNvPicPr>
          <p:nvPr/>
        </p:nvPicPr>
        <p:blipFill>
          <a:blip r:embed="rId3"/>
          <a:stretch>
            <a:fillRect/>
          </a:stretch>
        </p:blipFill>
        <p:spPr>
          <a:xfrm>
            <a:off x="76202" y="994730"/>
            <a:ext cx="3312946" cy="436172"/>
          </a:xfrm>
          <a:prstGeom prst="rect">
            <a:avLst/>
          </a:prstGeom>
        </p:spPr>
      </p:pic>
      <p:graphicFrame>
        <p:nvGraphicFramePr>
          <p:cNvPr id="8" name="표 7"/>
          <p:cNvGraphicFramePr>
            <a:graphicFrameLocks noGrp="1"/>
          </p:cNvGraphicFramePr>
          <p:nvPr>
            <p:extLst>
              <p:ext uri="{D42A27DB-BD31-4B8C-83A1-F6EECF244321}">
                <p14:modId xmlns:p14="http://schemas.microsoft.com/office/powerpoint/2010/main" val="1222846528"/>
              </p:ext>
            </p:extLst>
          </p:nvPr>
        </p:nvGraphicFramePr>
        <p:xfrm>
          <a:off x="76200" y="1600200"/>
          <a:ext cx="8983132" cy="2540492"/>
        </p:xfrm>
        <a:graphic>
          <a:graphicData uri="http://schemas.openxmlformats.org/drawingml/2006/table">
            <a:tbl>
              <a:tblPr/>
              <a:tblGrid>
                <a:gridCol w="863600">
                  <a:extLst>
                    <a:ext uri="{9D8B030D-6E8A-4147-A177-3AD203B41FA5}">
                      <a16:colId xmlns:a16="http://schemas.microsoft.com/office/drawing/2014/main" val="20000"/>
                    </a:ext>
                  </a:extLst>
                </a:gridCol>
                <a:gridCol w="1227667">
                  <a:extLst>
                    <a:ext uri="{9D8B030D-6E8A-4147-A177-3AD203B41FA5}">
                      <a16:colId xmlns:a16="http://schemas.microsoft.com/office/drawing/2014/main" val="20001"/>
                    </a:ext>
                  </a:extLst>
                </a:gridCol>
                <a:gridCol w="6028266">
                  <a:extLst>
                    <a:ext uri="{9D8B030D-6E8A-4147-A177-3AD203B41FA5}">
                      <a16:colId xmlns:a16="http://schemas.microsoft.com/office/drawing/2014/main" val="20002"/>
                    </a:ext>
                  </a:extLst>
                </a:gridCol>
                <a:gridCol w="863599">
                  <a:extLst>
                    <a:ext uri="{9D8B030D-6E8A-4147-A177-3AD203B41FA5}">
                      <a16:colId xmlns:a16="http://schemas.microsoft.com/office/drawing/2014/main" val="20003"/>
                    </a:ext>
                  </a:extLst>
                </a:gridCol>
              </a:tblGrid>
              <a:tr h="108989">
                <a:tc>
                  <a:txBody>
                    <a:bodyPr/>
                    <a:lstStyle/>
                    <a:p>
                      <a:pPr algn="l" fontAlgn="t"/>
                      <a:r>
                        <a:rPr lang="en-US" sz="1000" b="1" dirty="0">
                          <a:solidFill>
                            <a:srgbClr val="172B4D"/>
                          </a:solidFill>
                          <a:effectLst/>
                          <a:latin typeface="+mn-lt"/>
                        </a:rPr>
                        <a:t>Req. ID</a:t>
                      </a:r>
                    </a:p>
                  </a:txBody>
                  <a:tcPr marL="11286" marR="24184"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000" b="1" dirty="0">
                          <a:solidFill>
                            <a:srgbClr val="172B4D"/>
                          </a:solidFill>
                          <a:effectLst/>
                          <a:latin typeface="+mn-lt"/>
                        </a:rPr>
                        <a:t>Security Attribute</a:t>
                      </a:r>
                    </a:p>
                  </a:txBody>
                  <a:tcPr marL="11286" marR="24184"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000" b="1" dirty="0">
                          <a:solidFill>
                            <a:srgbClr val="172B4D"/>
                          </a:solidFill>
                          <a:effectLst/>
                          <a:latin typeface="+mn-lt"/>
                        </a:rPr>
                        <a:t>Requirement Description</a:t>
                      </a:r>
                    </a:p>
                  </a:txBody>
                  <a:tcPr marL="11286" marR="24184"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000" b="1">
                          <a:solidFill>
                            <a:srgbClr val="172B4D"/>
                          </a:solidFill>
                          <a:effectLst/>
                          <a:latin typeface="+mn-lt"/>
                        </a:rPr>
                        <a:t>Priority</a:t>
                      </a:r>
                    </a:p>
                  </a:txBody>
                  <a:tcPr marL="11286" marR="24184"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extLst>
                  <a:ext uri="{0D108BD9-81ED-4DB2-BD59-A6C34878D82A}">
                    <a16:rowId xmlns:a16="http://schemas.microsoft.com/office/drawing/2014/main" val="10000"/>
                  </a:ext>
                </a:extLst>
              </a:tr>
              <a:tr h="341156">
                <a:tc>
                  <a:txBody>
                    <a:bodyPr/>
                    <a:lstStyle/>
                    <a:p>
                      <a:pPr algn="l" fontAlgn="t"/>
                      <a:r>
                        <a:rPr lang="en-US" sz="1000">
                          <a:effectLst/>
                          <a:latin typeface="+mn-lt"/>
                        </a:rPr>
                        <a:t>SR-001</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Authentication</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latin typeface="+mn-lt"/>
                        </a:rPr>
                        <a:t>Raspberry PI and RUI must use TLS.</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HIGH</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4723">
                <a:tc>
                  <a:txBody>
                    <a:bodyPr/>
                    <a:lstStyle/>
                    <a:p>
                      <a:pPr algn="l" fontAlgn="t"/>
                      <a:r>
                        <a:rPr lang="en-US" sz="1000" dirty="0">
                          <a:effectLst/>
                          <a:latin typeface="+mn-lt"/>
                        </a:rPr>
                        <a:t>SR-002</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Confidentiality</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latin typeface="+mn-lt"/>
                        </a:rPr>
                        <a:t>Record data must be encrypted with AES-128 during transmission to protect confidentiality.</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HIGH</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66190">
                <a:tc>
                  <a:txBody>
                    <a:bodyPr/>
                    <a:lstStyle/>
                    <a:p>
                      <a:pPr algn="l" fontAlgn="t"/>
                      <a:r>
                        <a:rPr lang="en-US" sz="1000">
                          <a:effectLst/>
                          <a:latin typeface="+mn-lt"/>
                        </a:rPr>
                        <a:t>SR-003</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Integrity &amp; Authenticity</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latin typeface="+mn-lt"/>
                        </a:rPr>
                        <a:t>Stored data must be protected using HMAC-SHA256 with a secret key.  </a:t>
                      </a:r>
                      <a:br>
                        <a:rPr lang="en-US" sz="1000" dirty="0">
                          <a:effectLst/>
                          <a:latin typeface="+mn-lt"/>
                        </a:rPr>
                      </a:br>
                      <a:r>
                        <a:rPr lang="en-US" sz="1000" dirty="0">
                          <a:effectLst/>
                          <a:latin typeface="+mn-lt"/>
                        </a:rPr>
                        <a:t>The application must verify integrity by comparing the stored HMAC with a newly computed value before use.</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MEDIUM</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01856">
                <a:tc>
                  <a:txBody>
                    <a:bodyPr/>
                    <a:lstStyle/>
                    <a:p>
                      <a:pPr algn="l" fontAlgn="t"/>
                      <a:r>
                        <a:rPr lang="en-US" sz="1000">
                          <a:effectLst/>
                          <a:latin typeface="+mn-lt"/>
                        </a:rPr>
                        <a:t>SR-004</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ko-KR" sz="1000" dirty="0"/>
                        <a:t>Confidentiality</a:t>
                      </a:r>
                      <a:endParaRPr lang="en-US" sz="1000" dirty="0">
                        <a:effectLst/>
                        <a:latin typeface="+mn-lt"/>
                      </a:endParaRP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ko-KR" sz="1000" dirty="0"/>
                        <a:t>Symmetric encryption keys </a:t>
                      </a:r>
                      <a:r>
                        <a:rPr lang="en-US" altLang="ko-KR" sz="1000" b="1" dirty="0"/>
                        <a:t>shall be securely stored</a:t>
                      </a:r>
                      <a:r>
                        <a:rPr lang="en-US" altLang="ko-KR" sz="1000" dirty="0"/>
                        <a:t> in a protected area.</a:t>
                      </a:r>
                      <a:endParaRPr lang="en-US" sz="1000" dirty="0">
                        <a:effectLst/>
                        <a:latin typeface="+mn-lt"/>
                      </a:endParaRP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HIGH</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48289">
                <a:tc>
                  <a:txBody>
                    <a:bodyPr/>
                    <a:lstStyle/>
                    <a:p>
                      <a:pPr algn="l" fontAlgn="t"/>
                      <a:r>
                        <a:rPr lang="en-US" sz="1000">
                          <a:effectLst/>
                          <a:latin typeface="+mn-lt"/>
                        </a:rPr>
                        <a:t>SR-005</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Authentication</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Authentication must be performed for all interactions with the SBS server.</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HIGH</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19756">
                <a:tc>
                  <a:txBody>
                    <a:bodyPr/>
                    <a:lstStyle/>
                    <a:p>
                      <a:pPr algn="l" fontAlgn="t"/>
                      <a:r>
                        <a:rPr lang="en-US" sz="1000" dirty="0">
                          <a:effectLst/>
                          <a:latin typeface="+mn-lt"/>
                        </a:rPr>
                        <a:t>SR-006</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a:effectLst/>
                          <a:latin typeface="+mn-lt"/>
                        </a:rPr>
                        <a:t>Confidentiality</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latin typeface="+mn-lt"/>
                        </a:rPr>
                        <a:t>The password must be protected using PBKDF2 with the SHA-256 hash function. The salt must be securely stored in a trusted storage location, and the iteration count must be 10,000 or more.</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latin typeface="+mn-lt"/>
                        </a:rPr>
                        <a:t>HIGH</a:t>
                      </a:r>
                    </a:p>
                  </a:txBody>
                  <a:tcPr marL="11286" marR="11286" marT="8061" marB="80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041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11</a:t>
            </a:fld>
            <a:endParaRPr lang="en-US"/>
          </a:p>
        </p:txBody>
      </p:sp>
      <p:pic>
        <p:nvPicPr>
          <p:cNvPr id="3" name="그림 2"/>
          <p:cNvPicPr>
            <a:picLocks noChangeAspect="1"/>
          </p:cNvPicPr>
          <p:nvPr/>
        </p:nvPicPr>
        <p:blipFill>
          <a:blip r:embed="rId3"/>
          <a:stretch>
            <a:fillRect/>
          </a:stretch>
        </p:blipFill>
        <p:spPr>
          <a:xfrm>
            <a:off x="50802" y="999092"/>
            <a:ext cx="2962640" cy="465208"/>
          </a:xfrm>
          <a:prstGeom prst="rect">
            <a:avLst/>
          </a:prstGeom>
        </p:spPr>
      </p:pic>
      <p:pic>
        <p:nvPicPr>
          <p:cNvPr id="8" name="그림 7"/>
          <p:cNvPicPr>
            <a:picLocks noChangeAspect="1"/>
          </p:cNvPicPr>
          <p:nvPr/>
        </p:nvPicPr>
        <p:blipFill>
          <a:blip r:embed="rId4"/>
          <a:stretch>
            <a:fillRect/>
          </a:stretch>
        </p:blipFill>
        <p:spPr>
          <a:xfrm>
            <a:off x="760160" y="1472142"/>
            <a:ext cx="6172404" cy="5249333"/>
          </a:xfrm>
          <a:prstGeom prst="rect">
            <a:avLst/>
          </a:prstGeom>
        </p:spPr>
      </p:pic>
      <p:pic>
        <p:nvPicPr>
          <p:cNvPr id="9" name="그림 8"/>
          <p:cNvPicPr>
            <a:picLocks noChangeAspect="1"/>
          </p:cNvPicPr>
          <p:nvPr/>
        </p:nvPicPr>
        <p:blipFill>
          <a:blip r:embed="rId5"/>
          <a:stretch>
            <a:fillRect/>
          </a:stretch>
        </p:blipFill>
        <p:spPr>
          <a:xfrm>
            <a:off x="50803" y="1563688"/>
            <a:ext cx="1445970" cy="332846"/>
          </a:xfrm>
          <a:prstGeom prst="rect">
            <a:avLst/>
          </a:prstGeom>
        </p:spPr>
      </p:pic>
    </p:spTree>
    <p:extLst>
      <p:ext uri="{BB962C8B-B14F-4D97-AF65-F5344CB8AC3E}">
        <p14:creationId xmlns:p14="http://schemas.microsoft.com/office/powerpoint/2010/main" val="148213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12</a:t>
            </a:fld>
            <a:endParaRPr lang="en-US"/>
          </a:p>
        </p:txBody>
      </p:sp>
      <p:pic>
        <p:nvPicPr>
          <p:cNvPr id="3" name="그림 2"/>
          <p:cNvPicPr>
            <a:picLocks noChangeAspect="1"/>
          </p:cNvPicPr>
          <p:nvPr/>
        </p:nvPicPr>
        <p:blipFill>
          <a:blip r:embed="rId3"/>
          <a:stretch>
            <a:fillRect/>
          </a:stretch>
        </p:blipFill>
        <p:spPr>
          <a:xfrm>
            <a:off x="50802" y="999092"/>
            <a:ext cx="2962640" cy="465208"/>
          </a:xfrm>
          <a:prstGeom prst="rect">
            <a:avLst/>
          </a:prstGeom>
        </p:spPr>
      </p:pic>
      <p:pic>
        <p:nvPicPr>
          <p:cNvPr id="2" name="그림 1"/>
          <p:cNvPicPr>
            <a:picLocks noChangeAspect="1"/>
          </p:cNvPicPr>
          <p:nvPr/>
        </p:nvPicPr>
        <p:blipFill>
          <a:blip r:embed="rId4"/>
          <a:stretch>
            <a:fillRect/>
          </a:stretch>
        </p:blipFill>
        <p:spPr>
          <a:xfrm>
            <a:off x="101604" y="1549391"/>
            <a:ext cx="709357" cy="238300"/>
          </a:xfrm>
          <a:prstGeom prst="rect">
            <a:avLst/>
          </a:prstGeom>
        </p:spPr>
      </p:pic>
      <p:pic>
        <p:nvPicPr>
          <p:cNvPr id="5" name="그림 4"/>
          <p:cNvPicPr>
            <a:picLocks noChangeAspect="1"/>
          </p:cNvPicPr>
          <p:nvPr/>
        </p:nvPicPr>
        <p:blipFill>
          <a:blip r:embed="rId5"/>
          <a:stretch>
            <a:fillRect/>
          </a:stretch>
        </p:blipFill>
        <p:spPr>
          <a:xfrm>
            <a:off x="810961" y="2082319"/>
            <a:ext cx="6553200" cy="1912290"/>
          </a:xfrm>
          <a:prstGeom prst="rect">
            <a:avLst/>
          </a:prstGeom>
        </p:spPr>
      </p:pic>
      <p:sp>
        <p:nvSpPr>
          <p:cNvPr id="6" name="TextBox 5"/>
          <p:cNvSpPr txBox="1"/>
          <p:nvPr/>
        </p:nvSpPr>
        <p:spPr>
          <a:xfrm>
            <a:off x="101604" y="1805320"/>
            <a:ext cx="5579533" cy="276999"/>
          </a:xfrm>
          <a:prstGeom prst="rect">
            <a:avLst/>
          </a:prstGeom>
          <a:noFill/>
        </p:spPr>
        <p:txBody>
          <a:bodyPr wrap="square" rtlCol="0">
            <a:spAutoFit/>
          </a:bodyPr>
          <a:lstStyle/>
          <a:p>
            <a:r>
              <a:rPr lang="en-US" altLang="ko-KR" sz="1200" dirty="0"/>
              <a:t>- When login is successful, flight information is retrieved.</a:t>
            </a:r>
            <a:endParaRPr lang="ko-KR" altLang="en-US" sz="1200" dirty="0"/>
          </a:p>
        </p:txBody>
      </p:sp>
      <p:pic>
        <p:nvPicPr>
          <p:cNvPr id="7" name="그림 6"/>
          <p:cNvPicPr>
            <a:picLocks noChangeAspect="1"/>
          </p:cNvPicPr>
          <p:nvPr/>
        </p:nvPicPr>
        <p:blipFill>
          <a:blip r:embed="rId6"/>
          <a:stretch>
            <a:fillRect/>
          </a:stretch>
        </p:blipFill>
        <p:spPr>
          <a:xfrm>
            <a:off x="810961" y="4431534"/>
            <a:ext cx="6967319" cy="1995448"/>
          </a:xfrm>
          <a:prstGeom prst="rect">
            <a:avLst/>
          </a:prstGeom>
        </p:spPr>
      </p:pic>
      <p:sp>
        <p:nvSpPr>
          <p:cNvPr id="10" name="TextBox 9"/>
          <p:cNvSpPr txBox="1"/>
          <p:nvPr/>
        </p:nvSpPr>
        <p:spPr>
          <a:xfrm>
            <a:off x="101604" y="4113561"/>
            <a:ext cx="6536263" cy="276999"/>
          </a:xfrm>
          <a:prstGeom prst="rect">
            <a:avLst/>
          </a:prstGeom>
          <a:noFill/>
        </p:spPr>
        <p:txBody>
          <a:bodyPr wrap="square" rtlCol="0">
            <a:spAutoFit/>
          </a:bodyPr>
          <a:lstStyle/>
          <a:p>
            <a:r>
              <a:rPr lang="en-US" altLang="ko-KR" sz="1200" dirty="0"/>
              <a:t>- When login failed, Login failure message pops up and flight information is not retrieved.</a:t>
            </a:r>
            <a:endParaRPr lang="ko-KR" altLang="en-US" sz="1200" dirty="0"/>
          </a:p>
        </p:txBody>
      </p:sp>
      <p:sp>
        <p:nvSpPr>
          <p:cNvPr id="8" name="직사각형 7">
            <a:extLst>
              <a:ext uri="{FF2B5EF4-FFF2-40B4-BE49-F238E27FC236}">
                <a16:creationId xmlns:a16="http://schemas.microsoft.com/office/drawing/2014/main" id="{399C50D1-6D63-FABC-F080-C03C0129D012}"/>
              </a:ext>
            </a:extLst>
          </p:cNvPr>
          <p:cNvSpPr/>
          <p:nvPr/>
        </p:nvSpPr>
        <p:spPr>
          <a:xfrm>
            <a:off x="5326380" y="2278380"/>
            <a:ext cx="1912620" cy="16611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9A73A42-9C36-7CDE-3E35-C53DE8582CD2}"/>
              </a:ext>
            </a:extLst>
          </p:cNvPr>
          <p:cNvSpPr/>
          <p:nvPr/>
        </p:nvSpPr>
        <p:spPr>
          <a:xfrm>
            <a:off x="4640580" y="4654216"/>
            <a:ext cx="1912620" cy="16611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71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13</a:t>
            </a:fld>
            <a:endParaRPr lang="en-US"/>
          </a:p>
        </p:txBody>
      </p:sp>
      <p:pic>
        <p:nvPicPr>
          <p:cNvPr id="3" name="그림 2"/>
          <p:cNvPicPr>
            <a:picLocks noChangeAspect="1"/>
          </p:cNvPicPr>
          <p:nvPr/>
        </p:nvPicPr>
        <p:blipFill>
          <a:blip r:embed="rId3"/>
          <a:stretch>
            <a:fillRect/>
          </a:stretch>
        </p:blipFill>
        <p:spPr>
          <a:xfrm>
            <a:off x="50802" y="999092"/>
            <a:ext cx="2962640" cy="465208"/>
          </a:xfrm>
          <a:prstGeom prst="rect">
            <a:avLst/>
          </a:prstGeom>
        </p:spPr>
      </p:pic>
      <p:pic>
        <p:nvPicPr>
          <p:cNvPr id="8" name="그림 7"/>
          <p:cNvPicPr>
            <a:picLocks noChangeAspect="1"/>
          </p:cNvPicPr>
          <p:nvPr/>
        </p:nvPicPr>
        <p:blipFill>
          <a:blip r:embed="rId4"/>
          <a:stretch>
            <a:fillRect/>
          </a:stretch>
        </p:blipFill>
        <p:spPr>
          <a:xfrm>
            <a:off x="101604" y="1583252"/>
            <a:ext cx="1464729" cy="245009"/>
          </a:xfrm>
          <a:prstGeom prst="rect">
            <a:avLst/>
          </a:prstGeom>
        </p:spPr>
      </p:pic>
      <p:sp>
        <p:nvSpPr>
          <p:cNvPr id="9" name="TextBox 8"/>
          <p:cNvSpPr txBox="1"/>
          <p:nvPr/>
        </p:nvSpPr>
        <p:spPr>
          <a:xfrm>
            <a:off x="211667" y="1947213"/>
            <a:ext cx="5731933" cy="461665"/>
          </a:xfrm>
          <a:prstGeom prst="rect">
            <a:avLst/>
          </a:prstGeom>
          <a:noFill/>
        </p:spPr>
        <p:txBody>
          <a:bodyPr wrap="square" rtlCol="0">
            <a:spAutoFit/>
          </a:bodyPr>
          <a:lstStyle/>
          <a:p>
            <a:r>
              <a:rPr lang="en-US" altLang="ko-KR" sz="2400" dirty="0"/>
              <a:t>PBKDF2</a:t>
            </a:r>
            <a:endParaRPr lang="ko-KR" altLang="en-US" sz="2400" dirty="0"/>
          </a:p>
        </p:txBody>
      </p:sp>
      <p:pic>
        <p:nvPicPr>
          <p:cNvPr id="11" name="그림 10"/>
          <p:cNvPicPr>
            <a:picLocks noChangeAspect="1"/>
          </p:cNvPicPr>
          <p:nvPr/>
        </p:nvPicPr>
        <p:blipFill>
          <a:blip r:embed="rId5"/>
          <a:stretch>
            <a:fillRect/>
          </a:stretch>
        </p:blipFill>
        <p:spPr>
          <a:xfrm>
            <a:off x="101604" y="3176588"/>
            <a:ext cx="2808844" cy="269202"/>
          </a:xfrm>
          <a:prstGeom prst="rect">
            <a:avLst/>
          </a:prstGeom>
        </p:spPr>
      </p:pic>
      <p:sp>
        <p:nvSpPr>
          <p:cNvPr id="12" name="TextBox 11"/>
          <p:cNvSpPr txBox="1"/>
          <p:nvPr/>
        </p:nvSpPr>
        <p:spPr>
          <a:xfrm>
            <a:off x="211667" y="3445790"/>
            <a:ext cx="8331200" cy="1200329"/>
          </a:xfrm>
          <a:prstGeom prst="rect">
            <a:avLst/>
          </a:prstGeom>
          <a:noFill/>
        </p:spPr>
        <p:txBody>
          <a:bodyPr wrap="square" rtlCol="0">
            <a:spAutoFit/>
          </a:bodyPr>
          <a:lstStyle/>
          <a:p>
            <a:r>
              <a:rPr lang="en-US" altLang="ko-KR" sz="2400" dirty="0"/>
              <a:t>Brute-force resistant</a:t>
            </a:r>
          </a:p>
          <a:p>
            <a:r>
              <a:rPr lang="en-US" altLang="ko-KR" sz="2400" dirty="0"/>
              <a:t>Salted hashing</a:t>
            </a:r>
          </a:p>
          <a:p>
            <a:r>
              <a:rPr lang="en-US" altLang="ko-KR" sz="2400" dirty="0"/>
              <a:t>Slow by design</a:t>
            </a:r>
            <a:endParaRPr lang="ko-KR" altLang="en-US" sz="2400" dirty="0"/>
          </a:p>
        </p:txBody>
      </p:sp>
    </p:spTree>
    <p:extLst>
      <p:ext uri="{BB962C8B-B14F-4D97-AF65-F5344CB8AC3E}">
        <p14:creationId xmlns:p14="http://schemas.microsoft.com/office/powerpoint/2010/main" val="262366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14</a:t>
            </a:fld>
            <a:endParaRPr lang="en-US"/>
          </a:p>
        </p:txBody>
      </p:sp>
      <p:pic>
        <p:nvPicPr>
          <p:cNvPr id="3" name="그림 2"/>
          <p:cNvPicPr>
            <a:picLocks noChangeAspect="1"/>
          </p:cNvPicPr>
          <p:nvPr/>
        </p:nvPicPr>
        <p:blipFill>
          <a:blip r:embed="rId5"/>
          <a:stretch>
            <a:fillRect/>
          </a:stretch>
        </p:blipFill>
        <p:spPr>
          <a:xfrm>
            <a:off x="50802" y="999092"/>
            <a:ext cx="2962640" cy="465208"/>
          </a:xfrm>
          <a:prstGeom prst="rect">
            <a:avLst/>
          </a:prstGeom>
        </p:spPr>
      </p:pic>
      <p:pic>
        <p:nvPicPr>
          <p:cNvPr id="2" name="Flight_Agent_Authentication">
            <a:hlinkClick r:id="" action="ppaction://media"/>
            <a:extLst>
              <a:ext uri="{FF2B5EF4-FFF2-40B4-BE49-F238E27FC236}">
                <a16:creationId xmlns:a16="http://schemas.microsoft.com/office/drawing/2014/main" id="{773AD22A-8943-7767-2C6C-8E36533D6F3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0520" y="1379536"/>
            <a:ext cx="8084820" cy="5053013"/>
          </a:xfrm>
          <a:prstGeom prst="rect">
            <a:avLst/>
          </a:prstGeom>
        </p:spPr>
      </p:pic>
    </p:spTree>
    <p:extLst>
      <p:ext uri="{BB962C8B-B14F-4D97-AF65-F5344CB8AC3E}">
        <p14:creationId xmlns:p14="http://schemas.microsoft.com/office/powerpoint/2010/main" val="25297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15</a:t>
            </a:fld>
            <a:endParaRPr lang="en-US"/>
          </a:p>
        </p:txBody>
      </p:sp>
      <p:pic>
        <p:nvPicPr>
          <p:cNvPr id="2" name="그림 1"/>
          <p:cNvPicPr>
            <a:picLocks noChangeAspect="1"/>
          </p:cNvPicPr>
          <p:nvPr/>
        </p:nvPicPr>
        <p:blipFill>
          <a:blip r:embed="rId3"/>
          <a:stretch>
            <a:fillRect/>
          </a:stretch>
        </p:blipFill>
        <p:spPr>
          <a:xfrm>
            <a:off x="50803" y="1014933"/>
            <a:ext cx="2847295" cy="492125"/>
          </a:xfrm>
          <a:prstGeom prst="rect">
            <a:avLst/>
          </a:prstGeom>
        </p:spPr>
      </p:pic>
      <p:pic>
        <p:nvPicPr>
          <p:cNvPr id="5" name="그림 4"/>
          <p:cNvPicPr>
            <a:picLocks noChangeAspect="1"/>
          </p:cNvPicPr>
          <p:nvPr/>
        </p:nvPicPr>
        <p:blipFill>
          <a:blip r:embed="rId4"/>
          <a:stretch>
            <a:fillRect/>
          </a:stretch>
        </p:blipFill>
        <p:spPr>
          <a:xfrm>
            <a:off x="378459" y="1427163"/>
            <a:ext cx="5039278" cy="5294312"/>
          </a:xfrm>
          <a:prstGeom prst="rect">
            <a:avLst/>
          </a:prstGeom>
        </p:spPr>
      </p:pic>
      <p:sp>
        <p:nvSpPr>
          <p:cNvPr id="6" name="TextBox 5"/>
          <p:cNvSpPr txBox="1"/>
          <p:nvPr/>
        </p:nvSpPr>
        <p:spPr>
          <a:xfrm>
            <a:off x="6862233" y="6356350"/>
            <a:ext cx="1515533" cy="338554"/>
          </a:xfrm>
          <a:prstGeom prst="rect">
            <a:avLst/>
          </a:prstGeom>
          <a:noFill/>
        </p:spPr>
        <p:txBody>
          <a:bodyPr wrap="square" rtlCol="0">
            <a:spAutoFit/>
          </a:bodyPr>
          <a:lstStyle/>
          <a:p>
            <a:r>
              <a:rPr lang="en-US" altLang="ko-KR" sz="1600" dirty="0"/>
              <a:t>Decryption</a:t>
            </a:r>
            <a:endParaRPr lang="ko-KR" altLang="en-US" sz="1600"/>
          </a:p>
        </p:txBody>
      </p:sp>
      <p:pic>
        <p:nvPicPr>
          <p:cNvPr id="7" name="그림 6"/>
          <p:cNvPicPr>
            <a:picLocks noChangeAspect="1"/>
          </p:cNvPicPr>
          <p:nvPr/>
        </p:nvPicPr>
        <p:blipFill>
          <a:blip r:embed="rId5"/>
          <a:stretch>
            <a:fillRect/>
          </a:stretch>
        </p:blipFill>
        <p:spPr>
          <a:xfrm>
            <a:off x="5745393" y="1427163"/>
            <a:ext cx="3286031" cy="4758267"/>
          </a:xfrm>
          <a:prstGeom prst="rect">
            <a:avLst/>
          </a:prstGeom>
        </p:spPr>
      </p:pic>
      <p:pic>
        <p:nvPicPr>
          <p:cNvPr id="9" name="그림 8"/>
          <p:cNvPicPr>
            <a:picLocks noChangeAspect="1"/>
          </p:cNvPicPr>
          <p:nvPr/>
        </p:nvPicPr>
        <p:blipFill>
          <a:blip r:embed="rId6"/>
          <a:stretch>
            <a:fillRect/>
          </a:stretch>
        </p:blipFill>
        <p:spPr>
          <a:xfrm>
            <a:off x="50803" y="1563688"/>
            <a:ext cx="1445970" cy="332846"/>
          </a:xfrm>
          <a:prstGeom prst="rect">
            <a:avLst/>
          </a:prstGeom>
        </p:spPr>
      </p:pic>
      <p:sp>
        <p:nvSpPr>
          <p:cNvPr id="10" name="TextBox 9"/>
          <p:cNvSpPr txBox="1"/>
          <p:nvPr/>
        </p:nvSpPr>
        <p:spPr>
          <a:xfrm>
            <a:off x="820354" y="6315247"/>
            <a:ext cx="1515533" cy="338554"/>
          </a:xfrm>
          <a:prstGeom prst="rect">
            <a:avLst/>
          </a:prstGeom>
          <a:noFill/>
        </p:spPr>
        <p:txBody>
          <a:bodyPr wrap="square" rtlCol="0">
            <a:spAutoFit/>
          </a:bodyPr>
          <a:lstStyle/>
          <a:p>
            <a:r>
              <a:rPr lang="en-US" altLang="ko-KR" sz="1600" dirty="0"/>
              <a:t>Encryption</a:t>
            </a:r>
            <a:endParaRPr lang="ko-KR" altLang="en-US" sz="1600" dirty="0"/>
          </a:p>
        </p:txBody>
      </p:sp>
    </p:spTree>
    <p:extLst>
      <p:ext uri="{BB962C8B-B14F-4D97-AF65-F5344CB8AC3E}">
        <p14:creationId xmlns:p14="http://schemas.microsoft.com/office/powerpoint/2010/main" val="974917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16</a:t>
            </a:fld>
            <a:endParaRPr lang="en-US"/>
          </a:p>
        </p:txBody>
      </p:sp>
      <p:pic>
        <p:nvPicPr>
          <p:cNvPr id="2" name="그림 1"/>
          <p:cNvPicPr>
            <a:picLocks noChangeAspect="1"/>
          </p:cNvPicPr>
          <p:nvPr/>
        </p:nvPicPr>
        <p:blipFill>
          <a:blip r:embed="rId3"/>
          <a:stretch>
            <a:fillRect/>
          </a:stretch>
        </p:blipFill>
        <p:spPr>
          <a:xfrm>
            <a:off x="50803" y="1014933"/>
            <a:ext cx="2847295" cy="492125"/>
          </a:xfrm>
          <a:prstGeom prst="rect">
            <a:avLst/>
          </a:prstGeom>
        </p:spPr>
      </p:pic>
      <p:pic>
        <p:nvPicPr>
          <p:cNvPr id="3" name="그림 2"/>
          <p:cNvPicPr>
            <a:picLocks noChangeAspect="1"/>
          </p:cNvPicPr>
          <p:nvPr/>
        </p:nvPicPr>
        <p:blipFill>
          <a:blip r:embed="rId4"/>
          <a:stretch>
            <a:fillRect/>
          </a:stretch>
        </p:blipFill>
        <p:spPr>
          <a:xfrm>
            <a:off x="65613" y="1566327"/>
            <a:ext cx="747183" cy="289855"/>
          </a:xfrm>
          <a:prstGeom prst="rect">
            <a:avLst/>
          </a:prstGeom>
        </p:spPr>
      </p:pic>
      <p:pic>
        <p:nvPicPr>
          <p:cNvPr id="8" name="그림 7"/>
          <p:cNvPicPr>
            <a:picLocks noChangeAspect="1"/>
          </p:cNvPicPr>
          <p:nvPr/>
        </p:nvPicPr>
        <p:blipFill>
          <a:blip r:embed="rId5"/>
          <a:stretch>
            <a:fillRect/>
          </a:stretch>
        </p:blipFill>
        <p:spPr>
          <a:xfrm>
            <a:off x="25404" y="2904512"/>
            <a:ext cx="9144000" cy="2759242"/>
          </a:xfrm>
          <a:prstGeom prst="rect">
            <a:avLst/>
          </a:prstGeom>
        </p:spPr>
      </p:pic>
      <p:sp>
        <p:nvSpPr>
          <p:cNvPr id="11" name="TextBox 10"/>
          <p:cNvSpPr txBox="1"/>
          <p:nvPr/>
        </p:nvSpPr>
        <p:spPr>
          <a:xfrm>
            <a:off x="186267" y="2057181"/>
            <a:ext cx="8136466" cy="646331"/>
          </a:xfrm>
          <a:prstGeom prst="rect">
            <a:avLst/>
          </a:prstGeom>
          <a:noFill/>
        </p:spPr>
        <p:txBody>
          <a:bodyPr wrap="square" rtlCol="0">
            <a:spAutoFit/>
          </a:bodyPr>
          <a:lstStyle/>
          <a:p>
            <a:r>
              <a:rPr lang="en-US" altLang="ko-KR" sz="1200" dirty="0"/>
              <a:t> : Left side(p1.sbs) is not encrypted data. Data might be disclosed to other users.</a:t>
            </a:r>
          </a:p>
          <a:p>
            <a:endParaRPr lang="en-US" altLang="ko-KR" sz="1200" dirty="0"/>
          </a:p>
          <a:p>
            <a:r>
              <a:rPr lang="en-US" altLang="ko-KR" sz="1200" dirty="0"/>
              <a:t>   And right side(t2.sbs) is encrypted data with AES algorithm. Each line of cipher test contains IV data and flight info. </a:t>
            </a:r>
            <a:endParaRPr lang="ko-KR" altLang="en-US" sz="1200" dirty="0"/>
          </a:p>
        </p:txBody>
      </p:sp>
    </p:spTree>
    <p:extLst>
      <p:ext uri="{BB962C8B-B14F-4D97-AF65-F5344CB8AC3E}">
        <p14:creationId xmlns:p14="http://schemas.microsoft.com/office/powerpoint/2010/main" val="243176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17</a:t>
            </a:fld>
            <a:endParaRPr lang="en-US"/>
          </a:p>
        </p:txBody>
      </p:sp>
      <p:pic>
        <p:nvPicPr>
          <p:cNvPr id="8" name="그림 7"/>
          <p:cNvPicPr>
            <a:picLocks noChangeAspect="1"/>
          </p:cNvPicPr>
          <p:nvPr/>
        </p:nvPicPr>
        <p:blipFill>
          <a:blip r:embed="rId3"/>
          <a:stretch>
            <a:fillRect/>
          </a:stretch>
        </p:blipFill>
        <p:spPr>
          <a:xfrm>
            <a:off x="101604" y="1583252"/>
            <a:ext cx="1464729" cy="245009"/>
          </a:xfrm>
          <a:prstGeom prst="rect">
            <a:avLst/>
          </a:prstGeom>
        </p:spPr>
      </p:pic>
      <p:sp>
        <p:nvSpPr>
          <p:cNvPr id="9" name="TextBox 8"/>
          <p:cNvSpPr txBox="1"/>
          <p:nvPr/>
        </p:nvSpPr>
        <p:spPr>
          <a:xfrm>
            <a:off x="50803" y="1947213"/>
            <a:ext cx="8881530" cy="830997"/>
          </a:xfrm>
          <a:prstGeom prst="rect">
            <a:avLst/>
          </a:prstGeom>
          <a:noFill/>
        </p:spPr>
        <p:txBody>
          <a:bodyPr wrap="square" rtlCol="0">
            <a:spAutoFit/>
          </a:bodyPr>
          <a:lstStyle/>
          <a:p>
            <a:pPr marL="342900" indent="-342900">
              <a:buFontTx/>
              <a:buChar char="-"/>
            </a:pPr>
            <a:r>
              <a:rPr lang="en-US" altLang="ko-KR" sz="2400"/>
              <a:t>AES-128 (CBC)</a:t>
            </a:r>
            <a:endParaRPr lang="en-US" altLang="ko-KR" sz="2400" dirty="0"/>
          </a:p>
          <a:p>
            <a:pPr marL="342900" indent="-342900">
              <a:buFontTx/>
              <a:buChar char="-"/>
            </a:pPr>
            <a:r>
              <a:rPr lang="en-US" altLang="ko-KR" sz="2400" dirty="0"/>
              <a:t>DPAPI</a:t>
            </a:r>
          </a:p>
        </p:txBody>
      </p:sp>
      <p:pic>
        <p:nvPicPr>
          <p:cNvPr id="11" name="그림 10"/>
          <p:cNvPicPr>
            <a:picLocks noChangeAspect="1"/>
          </p:cNvPicPr>
          <p:nvPr/>
        </p:nvPicPr>
        <p:blipFill>
          <a:blip r:embed="rId4"/>
          <a:stretch>
            <a:fillRect/>
          </a:stretch>
        </p:blipFill>
        <p:spPr>
          <a:xfrm>
            <a:off x="101604" y="3445790"/>
            <a:ext cx="2808844" cy="269202"/>
          </a:xfrm>
          <a:prstGeom prst="rect">
            <a:avLst/>
          </a:prstGeom>
        </p:spPr>
      </p:pic>
      <p:sp>
        <p:nvSpPr>
          <p:cNvPr id="12" name="TextBox 11"/>
          <p:cNvSpPr txBox="1"/>
          <p:nvPr/>
        </p:nvSpPr>
        <p:spPr>
          <a:xfrm>
            <a:off x="50803" y="3807674"/>
            <a:ext cx="9008530" cy="2677656"/>
          </a:xfrm>
          <a:prstGeom prst="rect">
            <a:avLst/>
          </a:prstGeom>
          <a:noFill/>
        </p:spPr>
        <p:txBody>
          <a:bodyPr wrap="square" rtlCol="0">
            <a:spAutoFit/>
          </a:bodyPr>
          <a:lstStyle/>
          <a:p>
            <a:r>
              <a:rPr lang="en-US" altLang="ko-KR" sz="2400" b="1" dirty="0"/>
              <a:t>AES-128</a:t>
            </a:r>
            <a:br>
              <a:rPr lang="en-US" altLang="ko-KR" sz="2400" dirty="0"/>
            </a:br>
            <a:r>
              <a:rPr lang="en-US" altLang="ko-KR" sz="2400" dirty="0"/>
              <a:t>Strong encryption</a:t>
            </a:r>
            <a:br>
              <a:rPr lang="en-US" altLang="ko-KR" sz="2400" dirty="0"/>
            </a:br>
            <a:r>
              <a:rPr lang="en-US" altLang="ko-KR" sz="2400" dirty="0"/>
              <a:t>Widely used</a:t>
            </a:r>
            <a:br>
              <a:rPr lang="en-US" altLang="ko-KR" sz="2400" dirty="0"/>
            </a:br>
            <a:r>
              <a:rPr lang="en-US" altLang="ko-KR" sz="2400" dirty="0"/>
              <a:t>Fast</a:t>
            </a:r>
          </a:p>
          <a:p>
            <a:r>
              <a:rPr lang="en-US" altLang="ko-KR" sz="2400" b="1" dirty="0"/>
              <a:t>DPAPI</a:t>
            </a:r>
          </a:p>
          <a:p>
            <a:r>
              <a:rPr lang="en-US" altLang="ko-KR" sz="2400" dirty="0"/>
              <a:t>Built-in protection</a:t>
            </a:r>
          </a:p>
          <a:p>
            <a:r>
              <a:rPr lang="en-US" altLang="ko-KR" sz="2400" dirty="0"/>
              <a:t>User-bound encryption</a:t>
            </a:r>
            <a:endParaRPr lang="ko-KR" altLang="en-US" sz="2400" dirty="0"/>
          </a:p>
        </p:txBody>
      </p:sp>
      <p:pic>
        <p:nvPicPr>
          <p:cNvPr id="10" name="그림 9"/>
          <p:cNvPicPr>
            <a:picLocks noChangeAspect="1"/>
          </p:cNvPicPr>
          <p:nvPr/>
        </p:nvPicPr>
        <p:blipFill>
          <a:blip r:embed="rId5"/>
          <a:stretch>
            <a:fillRect/>
          </a:stretch>
        </p:blipFill>
        <p:spPr>
          <a:xfrm>
            <a:off x="50803" y="1014933"/>
            <a:ext cx="2847295" cy="492125"/>
          </a:xfrm>
          <a:prstGeom prst="rect">
            <a:avLst/>
          </a:prstGeom>
        </p:spPr>
      </p:pic>
    </p:spTree>
    <p:extLst>
      <p:ext uri="{BB962C8B-B14F-4D97-AF65-F5344CB8AC3E}">
        <p14:creationId xmlns:p14="http://schemas.microsoft.com/office/powerpoint/2010/main" val="270020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18</a:t>
            </a:fld>
            <a:endParaRPr lang="en-US"/>
          </a:p>
        </p:txBody>
      </p:sp>
      <p:pic>
        <p:nvPicPr>
          <p:cNvPr id="10" name="그림 9"/>
          <p:cNvPicPr>
            <a:picLocks noChangeAspect="1"/>
          </p:cNvPicPr>
          <p:nvPr/>
        </p:nvPicPr>
        <p:blipFill>
          <a:blip r:embed="rId5"/>
          <a:stretch>
            <a:fillRect/>
          </a:stretch>
        </p:blipFill>
        <p:spPr>
          <a:xfrm>
            <a:off x="50803" y="1014933"/>
            <a:ext cx="2847295" cy="492125"/>
          </a:xfrm>
          <a:prstGeom prst="rect">
            <a:avLst/>
          </a:prstGeom>
        </p:spPr>
      </p:pic>
      <p:pic>
        <p:nvPicPr>
          <p:cNvPr id="2" name="Flight_Agent_Encryption_File">
            <a:hlinkClick r:id="" action="ppaction://media"/>
            <a:extLst>
              <a:ext uri="{FF2B5EF4-FFF2-40B4-BE49-F238E27FC236}">
                <a16:creationId xmlns:a16="http://schemas.microsoft.com/office/drawing/2014/main" id="{FB10CEAC-E6AF-7130-A5BB-E910047D40A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9703" y="1507058"/>
            <a:ext cx="8641644" cy="4860925"/>
          </a:xfrm>
          <a:prstGeom prst="rect">
            <a:avLst/>
          </a:prstGeom>
        </p:spPr>
      </p:pic>
    </p:spTree>
    <p:extLst>
      <p:ext uri="{BB962C8B-B14F-4D97-AF65-F5344CB8AC3E}">
        <p14:creationId xmlns:p14="http://schemas.microsoft.com/office/powerpoint/2010/main" val="400161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19</a:t>
            </a:fld>
            <a:endParaRPr lang="en-US"/>
          </a:p>
        </p:txBody>
      </p:sp>
      <p:pic>
        <p:nvPicPr>
          <p:cNvPr id="2" name="그림 1"/>
          <p:cNvPicPr>
            <a:picLocks noChangeAspect="1"/>
          </p:cNvPicPr>
          <p:nvPr/>
        </p:nvPicPr>
        <p:blipFill>
          <a:blip r:embed="rId3"/>
          <a:stretch>
            <a:fillRect/>
          </a:stretch>
        </p:blipFill>
        <p:spPr>
          <a:xfrm>
            <a:off x="94591" y="970236"/>
            <a:ext cx="4382813" cy="534641"/>
          </a:xfrm>
          <a:prstGeom prst="rect">
            <a:avLst/>
          </a:prstGeom>
        </p:spPr>
      </p:pic>
      <p:pic>
        <p:nvPicPr>
          <p:cNvPr id="5" name="그림 4"/>
          <p:cNvPicPr>
            <a:picLocks noChangeAspect="1"/>
          </p:cNvPicPr>
          <p:nvPr/>
        </p:nvPicPr>
        <p:blipFill>
          <a:blip r:embed="rId4"/>
          <a:stretch>
            <a:fillRect/>
          </a:stretch>
        </p:blipFill>
        <p:spPr>
          <a:xfrm>
            <a:off x="546538" y="1504877"/>
            <a:ext cx="8036141" cy="4165820"/>
          </a:xfrm>
          <a:prstGeom prst="rect">
            <a:avLst/>
          </a:prstGeom>
        </p:spPr>
      </p:pic>
      <p:sp>
        <p:nvSpPr>
          <p:cNvPr id="13" name="TextBox 12"/>
          <p:cNvSpPr txBox="1"/>
          <p:nvPr/>
        </p:nvSpPr>
        <p:spPr>
          <a:xfrm>
            <a:off x="3806841" y="5995305"/>
            <a:ext cx="1515533" cy="338554"/>
          </a:xfrm>
          <a:prstGeom prst="rect">
            <a:avLst/>
          </a:prstGeom>
          <a:noFill/>
        </p:spPr>
        <p:txBody>
          <a:bodyPr wrap="square" rtlCol="0">
            <a:spAutoFit/>
          </a:bodyPr>
          <a:lstStyle/>
          <a:p>
            <a:r>
              <a:rPr lang="en-US" altLang="ko-KR" sz="1600" dirty="0"/>
              <a:t>Before</a:t>
            </a:r>
            <a:endParaRPr lang="ko-KR" altLang="en-US" sz="1600" dirty="0"/>
          </a:p>
        </p:txBody>
      </p:sp>
    </p:spTree>
    <p:extLst>
      <p:ext uri="{BB962C8B-B14F-4D97-AF65-F5344CB8AC3E}">
        <p14:creationId xmlns:p14="http://schemas.microsoft.com/office/powerpoint/2010/main" val="321579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a:t>
            </a:fld>
            <a:endParaRPr lang="en-US"/>
          </a:p>
        </p:txBody>
      </p:sp>
      <p:pic>
        <p:nvPicPr>
          <p:cNvPr id="5" name="그림 4"/>
          <p:cNvPicPr>
            <a:picLocks noChangeAspect="1"/>
          </p:cNvPicPr>
          <p:nvPr/>
        </p:nvPicPr>
        <p:blipFill>
          <a:blip r:embed="rId3"/>
          <a:stretch>
            <a:fillRect/>
          </a:stretch>
        </p:blipFill>
        <p:spPr>
          <a:xfrm>
            <a:off x="167555" y="1540942"/>
            <a:ext cx="8792014" cy="4411134"/>
          </a:xfrm>
          <a:prstGeom prst="rect">
            <a:avLst/>
          </a:prstGeom>
        </p:spPr>
      </p:pic>
      <p:pic>
        <p:nvPicPr>
          <p:cNvPr id="8" name="그림 7"/>
          <p:cNvPicPr>
            <a:picLocks noChangeAspect="1"/>
          </p:cNvPicPr>
          <p:nvPr/>
        </p:nvPicPr>
        <p:blipFill>
          <a:blip r:embed="rId4"/>
          <a:stretch>
            <a:fillRect/>
          </a:stretch>
        </p:blipFill>
        <p:spPr>
          <a:xfrm>
            <a:off x="0" y="500591"/>
            <a:ext cx="6002867" cy="491937"/>
          </a:xfrm>
          <a:prstGeom prst="rect">
            <a:avLst/>
          </a:prstGeom>
        </p:spPr>
      </p:pic>
      <p:sp>
        <p:nvSpPr>
          <p:cNvPr id="2" name="TextBox 1">
            <a:extLst>
              <a:ext uri="{FF2B5EF4-FFF2-40B4-BE49-F238E27FC236}">
                <a16:creationId xmlns:a16="http://schemas.microsoft.com/office/drawing/2014/main" id="{6C8129DF-2489-87F3-D4CF-D3A986B63377}"/>
              </a:ext>
            </a:extLst>
          </p:cNvPr>
          <p:cNvSpPr txBox="1"/>
          <p:nvPr/>
        </p:nvSpPr>
        <p:spPr>
          <a:xfrm>
            <a:off x="60960" y="1059060"/>
            <a:ext cx="1643655" cy="400110"/>
          </a:xfrm>
          <a:prstGeom prst="rect">
            <a:avLst/>
          </a:prstGeom>
          <a:noFill/>
        </p:spPr>
        <p:txBody>
          <a:bodyPr wrap="none" rtlCol="0">
            <a:spAutoFit/>
          </a:bodyPr>
          <a:lstStyle/>
          <a:p>
            <a:r>
              <a:rPr lang="en-US" altLang="ko-KR" sz="2000" b="1" dirty="0"/>
              <a:t>Flow Diagram</a:t>
            </a:r>
            <a:endParaRPr lang="ko-KR" alt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20</a:t>
            </a:fld>
            <a:endParaRPr lang="en-US"/>
          </a:p>
        </p:txBody>
      </p:sp>
      <p:pic>
        <p:nvPicPr>
          <p:cNvPr id="2" name="그림 1"/>
          <p:cNvPicPr>
            <a:picLocks noChangeAspect="1"/>
          </p:cNvPicPr>
          <p:nvPr/>
        </p:nvPicPr>
        <p:blipFill>
          <a:blip r:embed="rId3"/>
          <a:stretch>
            <a:fillRect/>
          </a:stretch>
        </p:blipFill>
        <p:spPr>
          <a:xfrm>
            <a:off x="94591" y="970236"/>
            <a:ext cx="4382813" cy="534641"/>
          </a:xfrm>
          <a:prstGeom prst="rect">
            <a:avLst/>
          </a:prstGeom>
        </p:spPr>
      </p:pic>
      <p:sp>
        <p:nvSpPr>
          <p:cNvPr id="13" name="TextBox 12"/>
          <p:cNvSpPr txBox="1"/>
          <p:nvPr/>
        </p:nvSpPr>
        <p:spPr>
          <a:xfrm>
            <a:off x="4164192" y="6117073"/>
            <a:ext cx="1515533" cy="338554"/>
          </a:xfrm>
          <a:prstGeom prst="rect">
            <a:avLst/>
          </a:prstGeom>
          <a:noFill/>
        </p:spPr>
        <p:txBody>
          <a:bodyPr wrap="square" rtlCol="0">
            <a:spAutoFit/>
          </a:bodyPr>
          <a:lstStyle/>
          <a:p>
            <a:r>
              <a:rPr lang="en-US" altLang="ko-KR" sz="1600" dirty="0"/>
              <a:t>After</a:t>
            </a:r>
            <a:endParaRPr lang="ko-KR" altLang="en-US" sz="1600" dirty="0"/>
          </a:p>
        </p:txBody>
      </p:sp>
      <p:pic>
        <p:nvPicPr>
          <p:cNvPr id="6" name="그림 5"/>
          <p:cNvPicPr>
            <a:picLocks noChangeAspect="1"/>
          </p:cNvPicPr>
          <p:nvPr/>
        </p:nvPicPr>
        <p:blipFill>
          <a:blip r:embed="rId4"/>
          <a:stretch>
            <a:fillRect/>
          </a:stretch>
        </p:blipFill>
        <p:spPr>
          <a:xfrm>
            <a:off x="94591" y="1504877"/>
            <a:ext cx="8767353" cy="4422957"/>
          </a:xfrm>
          <a:prstGeom prst="rect">
            <a:avLst/>
          </a:prstGeom>
        </p:spPr>
      </p:pic>
    </p:spTree>
    <p:extLst>
      <p:ext uri="{BB962C8B-B14F-4D97-AF65-F5344CB8AC3E}">
        <p14:creationId xmlns:p14="http://schemas.microsoft.com/office/powerpoint/2010/main" val="350574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21</a:t>
            </a:fld>
            <a:endParaRPr lang="en-US"/>
          </a:p>
        </p:txBody>
      </p:sp>
      <p:pic>
        <p:nvPicPr>
          <p:cNvPr id="2" name="그림 1"/>
          <p:cNvPicPr>
            <a:picLocks noChangeAspect="1"/>
          </p:cNvPicPr>
          <p:nvPr/>
        </p:nvPicPr>
        <p:blipFill>
          <a:blip r:embed="rId3"/>
          <a:stretch>
            <a:fillRect/>
          </a:stretch>
        </p:blipFill>
        <p:spPr>
          <a:xfrm>
            <a:off x="94591" y="970236"/>
            <a:ext cx="4382813" cy="534641"/>
          </a:xfrm>
          <a:prstGeom prst="rect">
            <a:avLst/>
          </a:prstGeom>
        </p:spPr>
      </p:pic>
      <p:pic>
        <p:nvPicPr>
          <p:cNvPr id="5" name="그림 4"/>
          <p:cNvPicPr>
            <a:picLocks noChangeAspect="1"/>
          </p:cNvPicPr>
          <p:nvPr/>
        </p:nvPicPr>
        <p:blipFill>
          <a:blip r:embed="rId4"/>
          <a:stretch>
            <a:fillRect/>
          </a:stretch>
        </p:blipFill>
        <p:spPr>
          <a:xfrm>
            <a:off x="466725" y="1504877"/>
            <a:ext cx="5828972" cy="3448696"/>
          </a:xfrm>
          <a:prstGeom prst="rect">
            <a:avLst/>
          </a:prstGeom>
        </p:spPr>
      </p:pic>
      <p:pic>
        <p:nvPicPr>
          <p:cNvPr id="8" name="그림 7"/>
          <p:cNvPicPr>
            <a:picLocks noChangeAspect="1"/>
          </p:cNvPicPr>
          <p:nvPr/>
        </p:nvPicPr>
        <p:blipFill>
          <a:blip r:embed="rId5"/>
          <a:stretch>
            <a:fillRect/>
          </a:stretch>
        </p:blipFill>
        <p:spPr>
          <a:xfrm>
            <a:off x="466726" y="5112791"/>
            <a:ext cx="5828972" cy="1287724"/>
          </a:xfrm>
          <a:prstGeom prst="rect">
            <a:avLst/>
          </a:prstGeom>
        </p:spPr>
      </p:pic>
    </p:spTree>
    <p:extLst>
      <p:ext uri="{BB962C8B-B14F-4D97-AF65-F5344CB8AC3E}">
        <p14:creationId xmlns:p14="http://schemas.microsoft.com/office/powerpoint/2010/main" val="422688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22</a:t>
            </a:fld>
            <a:endParaRPr lang="en-US"/>
          </a:p>
        </p:txBody>
      </p:sp>
      <p:pic>
        <p:nvPicPr>
          <p:cNvPr id="2" name="그림 1"/>
          <p:cNvPicPr>
            <a:picLocks noChangeAspect="1"/>
          </p:cNvPicPr>
          <p:nvPr/>
        </p:nvPicPr>
        <p:blipFill>
          <a:blip r:embed="rId5"/>
          <a:stretch>
            <a:fillRect/>
          </a:stretch>
        </p:blipFill>
        <p:spPr>
          <a:xfrm>
            <a:off x="94591" y="970236"/>
            <a:ext cx="4382813" cy="534641"/>
          </a:xfrm>
          <a:prstGeom prst="rect">
            <a:avLst/>
          </a:prstGeom>
        </p:spPr>
      </p:pic>
      <p:sp>
        <p:nvSpPr>
          <p:cNvPr id="13" name="TextBox 12"/>
          <p:cNvSpPr txBox="1"/>
          <p:nvPr/>
        </p:nvSpPr>
        <p:spPr>
          <a:xfrm>
            <a:off x="4164192" y="6117073"/>
            <a:ext cx="1515533" cy="338554"/>
          </a:xfrm>
          <a:prstGeom prst="rect">
            <a:avLst/>
          </a:prstGeom>
          <a:noFill/>
        </p:spPr>
        <p:txBody>
          <a:bodyPr wrap="square" rtlCol="0">
            <a:spAutoFit/>
          </a:bodyPr>
          <a:lstStyle/>
          <a:p>
            <a:r>
              <a:rPr lang="en-US" altLang="ko-KR" sz="1600" dirty="0"/>
              <a:t>After</a:t>
            </a:r>
            <a:endParaRPr lang="ko-KR" altLang="en-US" sz="1600" dirty="0"/>
          </a:p>
        </p:txBody>
      </p:sp>
      <p:pic>
        <p:nvPicPr>
          <p:cNvPr id="3" name="Flight_Agent_TLS">
            <a:hlinkClick r:id="" action="ppaction://media"/>
            <a:extLst>
              <a:ext uri="{FF2B5EF4-FFF2-40B4-BE49-F238E27FC236}">
                <a16:creationId xmlns:a16="http://schemas.microsoft.com/office/drawing/2014/main" id="{75495432-8B0E-B52F-51B4-CC9F02BD435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880" y="1504877"/>
            <a:ext cx="8624841" cy="4851473"/>
          </a:xfrm>
          <a:prstGeom prst="rect">
            <a:avLst/>
          </a:prstGeom>
        </p:spPr>
      </p:pic>
    </p:spTree>
    <p:extLst>
      <p:ext uri="{BB962C8B-B14F-4D97-AF65-F5344CB8AC3E}">
        <p14:creationId xmlns:p14="http://schemas.microsoft.com/office/powerpoint/2010/main" val="41953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23</a:t>
            </a:fld>
            <a:endParaRPr lang="en-US"/>
          </a:p>
        </p:txBody>
      </p:sp>
      <p:pic>
        <p:nvPicPr>
          <p:cNvPr id="2" name="그림 1"/>
          <p:cNvPicPr>
            <a:picLocks noChangeAspect="1"/>
          </p:cNvPicPr>
          <p:nvPr/>
        </p:nvPicPr>
        <p:blipFill>
          <a:blip r:embed="rId3"/>
          <a:stretch>
            <a:fillRect/>
          </a:stretch>
        </p:blipFill>
        <p:spPr>
          <a:xfrm>
            <a:off x="50803" y="989265"/>
            <a:ext cx="3224894" cy="459846"/>
          </a:xfrm>
          <a:prstGeom prst="rect">
            <a:avLst/>
          </a:prstGeom>
        </p:spPr>
      </p:pic>
      <p:pic>
        <p:nvPicPr>
          <p:cNvPr id="3" name="그림 2"/>
          <p:cNvPicPr>
            <a:picLocks noChangeAspect="1"/>
          </p:cNvPicPr>
          <p:nvPr/>
        </p:nvPicPr>
        <p:blipFill>
          <a:blip r:embed="rId4"/>
          <a:stretch>
            <a:fillRect/>
          </a:stretch>
        </p:blipFill>
        <p:spPr>
          <a:xfrm>
            <a:off x="0" y="1580096"/>
            <a:ext cx="9144000" cy="4442874"/>
          </a:xfrm>
          <a:prstGeom prst="rect">
            <a:avLst/>
          </a:prstGeom>
        </p:spPr>
      </p:pic>
      <p:sp>
        <p:nvSpPr>
          <p:cNvPr id="5" name="TextBox 4"/>
          <p:cNvSpPr txBox="1"/>
          <p:nvPr/>
        </p:nvSpPr>
        <p:spPr>
          <a:xfrm>
            <a:off x="3114830" y="6048573"/>
            <a:ext cx="3133570" cy="307777"/>
          </a:xfrm>
          <a:prstGeom prst="rect">
            <a:avLst/>
          </a:prstGeom>
          <a:noFill/>
        </p:spPr>
        <p:txBody>
          <a:bodyPr wrap="square" rtlCol="0">
            <a:spAutoFit/>
          </a:bodyPr>
          <a:lstStyle/>
          <a:p>
            <a:r>
              <a:rPr lang="en-US" altLang="ko-KR" sz="1400" dirty="0" err="1"/>
              <a:t>SonarQube</a:t>
            </a:r>
            <a:r>
              <a:rPr lang="en-US" altLang="ko-KR" sz="1400" dirty="0"/>
              <a:t> results </a:t>
            </a:r>
            <a:r>
              <a:rPr lang="en-US" altLang="ko-KR" sz="1400" b="1" dirty="0"/>
              <a:t>before modification</a:t>
            </a:r>
            <a:endParaRPr lang="ko-KR" altLang="en-US" sz="1400" b="1" dirty="0"/>
          </a:p>
        </p:txBody>
      </p:sp>
    </p:spTree>
    <p:extLst>
      <p:ext uri="{BB962C8B-B14F-4D97-AF65-F5344CB8AC3E}">
        <p14:creationId xmlns:p14="http://schemas.microsoft.com/office/powerpoint/2010/main" val="1473025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24</a:t>
            </a:fld>
            <a:endParaRPr lang="en-US"/>
          </a:p>
        </p:txBody>
      </p:sp>
      <p:pic>
        <p:nvPicPr>
          <p:cNvPr id="2" name="그림 1"/>
          <p:cNvPicPr>
            <a:picLocks noChangeAspect="1"/>
          </p:cNvPicPr>
          <p:nvPr/>
        </p:nvPicPr>
        <p:blipFill>
          <a:blip r:embed="rId3"/>
          <a:stretch>
            <a:fillRect/>
          </a:stretch>
        </p:blipFill>
        <p:spPr>
          <a:xfrm>
            <a:off x="50803" y="989265"/>
            <a:ext cx="3224894" cy="459846"/>
          </a:xfrm>
          <a:prstGeom prst="rect">
            <a:avLst/>
          </a:prstGeom>
        </p:spPr>
      </p:pic>
      <p:pic>
        <p:nvPicPr>
          <p:cNvPr id="6" name="그림 5"/>
          <p:cNvPicPr>
            <a:picLocks noChangeAspect="1"/>
          </p:cNvPicPr>
          <p:nvPr/>
        </p:nvPicPr>
        <p:blipFill>
          <a:blip r:embed="rId4"/>
          <a:stretch>
            <a:fillRect/>
          </a:stretch>
        </p:blipFill>
        <p:spPr>
          <a:xfrm>
            <a:off x="50803" y="1449111"/>
            <a:ext cx="9144000" cy="3180721"/>
          </a:xfrm>
          <a:prstGeom prst="rect">
            <a:avLst/>
          </a:prstGeom>
        </p:spPr>
      </p:pic>
      <p:sp>
        <p:nvSpPr>
          <p:cNvPr id="7" name="TextBox 6"/>
          <p:cNvSpPr txBox="1"/>
          <p:nvPr/>
        </p:nvSpPr>
        <p:spPr>
          <a:xfrm>
            <a:off x="127000" y="4800600"/>
            <a:ext cx="3929345" cy="1354217"/>
          </a:xfrm>
          <a:prstGeom prst="rect">
            <a:avLst/>
          </a:prstGeom>
          <a:noFill/>
        </p:spPr>
        <p:txBody>
          <a:bodyPr wrap="none" rtlCol="0">
            <a:spAutoFit/>
          </a:bodyPr>
          <a:lstStyle/>
          <a:p>
            <a:r>
              <a:rPr lang="en-US" altLang="ko-KR" sz="1400" dirty="0"/>
              <a:t>- Replaced unsafe functions </a:t>
            </a:r>
            <a:r>
              <a:rPr lang="en-US" altLang="ko-KR" sz="1400" dirty="0" err="1"/>
              <a:t>strcpy</a:t>
            </a:r>
            <a:r>
              <a:rPr lang="en-US" altLang="ko-KR" sz="1400" dirty="0"/>
              <a:t> with </a:t>
            </a:r>
            <a:r>
              <a:rPr lang="en-US" altLang="ko-KR" sz="1400" dirty="0" err="1"/>
              <a:t>strcpy_s</a:t>
            </a:r>
            <a:br>
              <a:rPr lang="en-US" altLang="ko-KR" sz="1400" dirty="0"/>
            </a:br>
            <a:r>
              <a:rPr lang="en-US" altLang="ko-KR" sz="1400" dirty="0"/>
              <a:t>- Replaced unsafe functions </a:t>
            </a:r>
            <a:r>
              <a:rPr lang="en-US" altLang="ko-KR" sz="1400" dirty="0" err="1"/>
              <a:t>strcat</a:t>
            </a:r>
            <a:r>
              <a:rPr lang="en-US" altLang="ko-KR" sz="1400" dirty="0"/>
              <a:t> with </a:t>
            </a:r>
            <a:r>
              <a:rPr lang="en-US" altLang="ko-KR" sz="1400" dirty="0" err="1"/>
              <a:t>strcat_s</a:t>
            </a:r>
            <a:br>
              <a:rPr lang="en-US" altLang="ko-KR" sz="1400" dirty="0"/>
            </a:br>
            <a:r>
              <a:rPr lang="en-US" altLang="ko-KR" sz="1400" dirty="0"/>
              <a:t>- Replaced unsafe functions </a:t>
            </a:r>
            <a:r>
              <a:rPr lang="en-US" altLang="ko-KR" sz="1400" dirty="0" err="1"/>
              <a:t>sprintf</a:t>
            </a:r>
            <a:r>
              <a:rPr lang="en-US" altLang="ko-KR" sz="1400" dirty="0"/>
              <a:t> with </a:t>
            </a:r>
            <a:r>
              <a:rPr lang="en-US" altLang="ko-KR" sz="1400" dirty="0" err="1"/>
              <a:t>sprintf_s</a:t>
            </a:r>
            <a:br>
              <a:rPr lang="en-US" altLang="ko-KR" sz="1400" dirty="0"/>
            </a:br>
            <a:r>
              <a:rPr lang="en-US" altLang="ko-KR" sz="1400" dirty="0"/>
              <a:t>- Replaced unsafe functions </a:t>
            </a:r>
            <a:r>
              <a:rPr lang="en-US" altLang="ko-KR" sz="1400" dirty="0" err="1"/>
              <a:t>strlen</a:t>
            </a:r>
            <a:r>
              <a:rPr lang="en-US" altLang="ko-KR" sz="1400" dirty="0"/>
              <a:t> with </a:t>
            </a:r>
            <a:r>
              <a:rPr lang="en-US" altLang="ko-KR" sz="1400" dirty="0" err="1"/>
              <a:t>strnlen</a:t>
            </a:r>
            <a:endParaRPr lang="en-US" altLang="ko-KR" sz="1400" dirty="0"/>
          </a:p>
          <a:p>
            <a:r>
              <a:rPr lang="en-US" altLang="ko-KR" sz="1400" dirty="0"/>
              <a:t>- Examples we changed the </a:t>
            </a:r>
            <a:r>
              <a:rPr lang="en-US" altLang="ko-KR" sz="1400" b="1" dirty="0"/>
              <a:t>Security Hotspot</a:t>
            </a:r>
            <a:r>
              <a:rPr lang="en-US" altLang="ko-KR" sz="1400" dirty="0"/>
              <a:t> issues</a:t>
            </a:r>
          </a:p>
          <a:p>
            <a:endParaRPr lang="ko-KR" altLang="en-US" sz="1200" dirty="0"/>
          </a:p>
        </p:txBody>
      </p:sp>
    </p:spTree>
    <p:extLst>
      <p:ext uri="{BB962C8B-B14F-4D97-AF65-F5344CB8AC3E}">
        <p14:creationId xmlns:p14="http://schemas.microsoft.com/office/powerpoint/2010/main" val="121512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25</a:t>
            </a:fld>
            <a:endParaRPr lang="en-US"/>
          </a:p>
        </p:txBody>
      </p:sp>
      <p:pic>
        <p:nvPicPr>
          <p:cNvPr id="2" name="그림 1"/>
          <p:cNvPicPr>
            <a:picLocks noChangeAspect="1"/>
          </p:cNvPicPr>
          <p:nvPr/>
        </p:nvPicPr>
        <p:blipFill>
          <a:blip r:embed="rId3"/>
          <a:stretch>
            <a:fillRect/>
          </a:stretch>
        </p:blipFill>
        <p:spPr>
          <a:xfrm>
            <a:off x="50803" y="989265"/>
            <a:ext cx="3224894" cy="459846"/>
          </a:xfrm>
          <a:prstGeom prst="rect">
            <a:avLst/>
          </a:prstGeom>
        </p:spPr>
      </p:pic>
      <p:sp>
        <p:nvSpPr>
          <p:cNvPr id="5" name="TextBox 4"/>
          <p:cNvSpPr txBox="1"/>
          <p:nvPr/>
        </p:nvSpPr>
        <p:spPr>
          <a:xfrm>
            <a:off x="3114830" y="6294113"/>
            <a:ext cx="3133570" cy="307777"/>
          </a:xfrm>
          <a:prstGeom prst="rect">
            <a:avLst/>
          </a:prstGeom>
          <a:noFill/>
        </p:spPr>
        <p:txBody>
          <a:bodyPr wrap="square" rtlCol="0">
            <a:spAutoFit/>
          </a:bodyPr>
          <a:lstStyle/>
          <a:p>
            <a:r>
              <a:rPr lang="en-US" altLang="ko-KR" sz="1400" dirty="0" err="1"/>
              <a:t>SonarQube</a:t>
            </a:r>
            <a:r>
              <a:rPr lang="en-US" altLang="ko-KR" sz="1400" dirty="0"/>
              <a:t> results </a:t>
            </a:r>
            <a:r>
              <a:rPr lang="en-US" altLang="ko-KR" sz="1400" b="1" dirty="0"/>
              <a:t>after modification</a:t>
            </a:r>
            <a:endParaRPr lang="ko-KR" altLang="en-US" sz="1400" b="1" dirty="0"/>
          </a:p>
        </p:txBody>
      </p:sp>
      <p:pic>
        <p:nvPicPr>
          <p:cNvPr id="6" name="그림 5"/>
          <p:cNvPicPr>
            <a:picLocks noChangeAspect="1"/>
          </p:cNvPicPr>
          <p:nvPr/>
        </p:nvPicPr>
        <p:blipFill>
          <a:blip r:embed="rId4"/>
          <a:stretch>
            <a:fillRect/>
          </a:stretch>
        </p:blipFill>
        <p:spPr>
          <a:xfrm>
            <a:off x="0" y="1398465"/>
            <a:ext cx="9144000" cy="4957885"/>
          </a:xfrm>
          <a:prstGeom prst="rect">
            <a:avLst/>
          </a:prstGeom>
        </p:spPr>
      </p:pic>
    </p:spTree>
    <p:extLst>
      <p:ext uri="{BB962C8B-B14F-4D97-AF65-F5344CB8AC3E}">
        <p14:creationId xmlns:p14="http://schemas.microsoft.com/office/powerpoint/2010/main" val="79271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26</a:t>
            </a:fld>
            <a:endParaRPr lang="en-US"/>
          </a:p>
        </p:txBody>
      </p:sp>
      <p:pic>
        <p:nvPicPr>
          <p:cNvPr id="2" name="그림 1"/>
          <p:cNvPicPr>
            <a:picLocks noChangeAspect="1"/>
          </p:cNvPicPr>
          <p:nvPr/>
        </p:nvPicPr>
        <p:blipFill>
          <a:blip r:embed="rId3"/>
          <a:stretch>
            <a:fillRect/>
          </a:stretch>
        </p:blipFill>
        <p:spPr>
          <a:xfrm>
            <a:off x="93138" y="955394"/>
            <a:ext cx="2404530" cy="482067"/>
          </a:xfrm>
          <a:prstGeom prst="rect">
            <a:avLst/>
          </a:prstGeom>
        </p:spPr>
      </p:pic>
      <p:pic>
        <p:nvPicPr>
          <p:cNvPr id="3" name="그림 2"/>
          <p:cNvPicPr>
            <a:picLocks noChangeAspect="1"/>
          </p:cNvPicPr>
          <p:nvPr/>
        </p:nvPicPr>
        <p:blipFill>
          <a:blip r:embed="rId4"/>
          <a:stretch>
            <a:fillRect/>
          </a:stretch>
        </p:blipFill>
        <p:spPr>
          <a:xfrm>
            <a:off x="2244196" y="1555995"/>
            <a:ext cx="4400381" cy="3684872"/>
          </a:xfrm>
          <a:prstGeom prst="rect">
            <a:avLst/>
          </a:prstGeom>
        </p:spPr>
      </p:pic>
    </p:spTree>
    <p:extLst>
      <p:ext uri="{BB962C8B-B14F-4D97-AF65-F5344CB8AC3E}">
        <p14:creationId xmlns:p14="http://schemas.microsoft.com/office/powerpoint/2010/main" val="81343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27</a:t>
            </a:fld>
            <a:endParaRPr lang="en-US"/>
          </a:p>
        </p:txBody>
      </p:sp>
      <p:pic>
        <p:nvPicPr>
          <p:cNvPr id="5" name="그림 4"/>
          <p:cNvPicPr>
            <a:picLocks noChangeAspect="1"/>
          </p:cNvPicPr>
          <p:nvPr/>
        </p:nvPicPr>
        <p:blipFill>
          <a:blip r:embed="rId3"/>
          <a:stretch>
            <a:fillRect/>
          </a:stretch>
        </p:blipFill>
        <p:spPr>
          <a:xfrm>
            <a:off x="93138" y="1002348"/>
            <a:ext cx="2867555" cy="435113"/>
          </a:xfrm>
          <a:prstGeom prst="rect">
            <a:avLst/>
          </a:prstGeom>
        </p:spPr>
      </p:pic>
      <p:pic>
        <p:nvPicPr>
          <p:cNvPr id="6" name="그림 5"/>
          <p:cNvPicPr>
            <a:picLocks noChangeAspect="1"/>
          </p:cNvPicPr>
          <p:nvPr/>
        </p:nvPicPr>
        <p:blipFill>
          <a:blip r:embed="rId4"/>
          <a:stretch>
            <a:fillRect/>
          </a:stretch>
        </p:blipFill>
        <p:spPr>
          <a:xfrm>
            <a:off x="1032933" y="1437461"/>
            <a:ext cx="6657879" cy="4945500"/>
          </a:xfrm>
          <a:prstGeom prst="rect">
            <a:avLst/>
          </a:prstGeom>
        </p:spPr>
      </p:pic>
    </p:spTree>
    <p:extLst>
      <p:ext uri="{BB962C8B-B14F-4D97-AF65-F5344CB8AC3E}">
        <p14:creationId xmlns:p14="http://schemas.microsoft.com/office/powerpoint/2010/main" val="12172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28</a:t>
            </a:fld>
            <a:endParaRPr lang="en-US"/>
          </a:p>
        </p:txBody>
      </p:sp>
      <p:pic>
        <p:nvPicPr>
          <p:cNvPr id="7" name="그림 6"/>
          <p:cNvPicPr>
            <a:picLocks noChangeAspect="1"/>
          </p:cNvPicPr>
          <p:nvPr/>
        </p:nvPicPr>
        <p:blipFill>
          <a:blip r:embed="rId3"/>
          <a:stretch>
            <a:fillRect/>
          </a:stretch>
        </p:blipFill>
        <p:spPr>
          <a:xfrm>
            <a:off x="77002" y="478155"/>
            <a:ext cx="6082356" cy="542123"/>
          </a:xfrm>
          <a:prstGeom prst="rect">
            <a:avLst/>
          </a:prstGeom>
        </p:spPr>
      </p:pic>
      <p:sp>
        <p:nvSpPr>
          <p:cNvPr id="3" name="TextBox 2">
            <a:extLst>
              <a:ext uri="{FF2B5EF4-FFF2-40B4-BE49-F238E27FC236}">
                <a16:creationId xmlns:a16="http://schemas.microsoft.com/office/drawing/2014/main" id="{E48DB700-D46D-3567-E9B0-AC2A7EEAFAAF}"/>
              </a:ext>
            </a:extLst>
          </p:cNvPr>
          <p:cNvSpPr txBox="1"/>
          <p:nvPr/>
        </p:nvSpPr>
        <p:spPr>
          <a:xfrm>
            <a:off x="1981200" y="2889428"/>
            <a:ext cx="5638800" cy="646331"/>
          </a:xfrm>
          <a:prstGeom prst="rect">
            <a:avLst/>
          </a:prstGeom>
          <a:noFill/>
        </p:spPr>
        <p:txBody>
          <a:bodyPr wrap="square">
            <a:spAutoFit/>
          </a:bodyPr>
          <a:lstStyle/>
          <a:p>
            <a:r>
              <a:rPr lang="en-US" altLang="ko-KR" sz="3600" dirty="0"/>
              <a:t>Identified. Secured. Ready</a:t>
            </a:r>
            <a:endParaRPr lang="ko-KR" altLang="en-US" sz="3600" dirty="0"/>
          </a:p>
        </p:txBody>
      </p:sp>
    </p:spTree>
    <p:extLst>
      <p:ext uri="{BB962C8B-B14F-4D97-AF65-F5344CB8AC3E}">
        <p14:creationId xmlns:p14="http://schemas.microsoft.com/office/powerpoint/2010/main" val="2648745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9A52F-B2BC-2074-9BD6-D8BC7637480E}"/>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1A4B559-3246-CF8B-C4BC-E0BF84020644}"/>
              </a:ext>
            </a:extLst>
          </p:cNvPr>
          <p:cNvSpPr>
            <a:spLocks noGrp="1"/>
          </p:cNvSpPr>
          <p:nvPr>
            <p:ph type="sldNum" sz="quarter" idx="12"/>
          </p:nvPr>
        </p:nvSpPr>
        <p:spPr/>
        <p:txBody>
          <a:bodyPr/>
          <a:lstStyle/>
          <a:p>
            <a:fld id="{C1FF6DA9-008F-8B48-92A6-B652298478BF}" type="slidenum">
              <a:rPr lang="en-US" smtClean="0"/>
              <a:t>29</a:t>
            </a:fld>
            <a:endParaRPr lang="en-US"/>
          </a:p>
        </p:txBody>
      </p:sp>
      <p:sp>
        <p:nvSpPr>
          <p:cNvPr id="8" name="Title 1">
            <a:extLst>
              <a:ext uri="{FF2B5EF4-FFF2-40B4-BE49-F238E27FC236}">
                <a16:creationId xmlns:a16="http://schemas.microsoft.com/office/drawing/2014/main" id="{A344C1FB-ECB2-77BD-E896-104CC7700296}"/>
              </a:ext>
            </a:extLst>
          </p:cNvPr>
          <p:cNvSpPr>
            <a:spLocks noGrp="1"/>
          </p:cNvSpPr>
          <p:nvPr>
            <p:ph type="ctrTitle"/>
          </p:nvPr>
        </p:nvSpPr>
        <p:spPr>
          <a:xfrm>
            <a:off x="298080" y="2693987"/>
            <a:ext cx="8178800" cy="1470025"/>
          </a:xfrm>
        </p:spPr>
        <p:txBody>
          <a:bodyPr/>
          <a:lstStyle/>
          <a:p>
            <a:r>
              <a:rPr lang="en-US" altLang="ko-KR" dirty="0"/>
              <a:t>Q &amp; A</a:t>
            </a:r>
            <a:endParaRPr dirty="0"/>
          </a:p>
        </p:txBody>
      </p:sp>
    </p:spTree>
    <p:extLst>
      <p:ext uri="{BB962C8B-B14F-4D97-AF65-F5344CB8AC3E}">
        <p14:creationId xmlns:p14="http://schemas.microsoft.com/office/powerpoint/2010/main" val="390958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3</a:t>
            </a:fld>
            <a:endParaRPr lang="en-US"/>
          </a:p>
        </p:txBody>
      </p:sp>
      <p:sp>
        <p:nvSpPr>
          <p:cNvPr id="7" name="TextBox 6"/>
          <p:cNvSpPr txBox="1"/>
          <p:nvPr/>
        </p:nvSpPr>
        <p:spPr>
          <a:xfrm>
            <a:off x="254000" y="1610164"/>
            <a:ext cx="8432800"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[C] Ensure the confidentiality of authentication credentials to retrieve flight information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 Provide encryption for sensitive data in transit</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[I][A] Ensure integrity, authenticity, and timely availability of transmitted data</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[C][I] Authenticate all external communication endpoints</a:t>
            </a:r>
          </a:p>
        </p:txBody>
      </p:sp>
      <p:pic>
        <p:nvPicPr>
          <p:cNvPr id="2" name="그림 1"/>
          <p:cNvPicPr>
            <a:picLocks noChangeAspect="1"/>
          </p:cNvPicPr>
          <p:nvPr/>
        </p:nvPicPr>
        <p:blipFill>
          <a:blip r:embed="rId3"/>
          <a:stretch>
            <a:fillRect/>
          </a:stretch>
        </p:blipFill>
        <p:spPr>
          <a:xfrm>
            <a:off x="50800" y="972937"/>
            <a:ext cx="2717800" cy="471509"/>
          </a:xfrm>
          <a:prstGeom prst="rect">
            <a:avLst/>
          </a:prstGeom>
        </p:spPr>
      </p:pic>
      <p:sp>
        <p:nvSpPr>
          <p:cNvPr id="8" name="TextBox 7"/>
          <p:cNvSpPr txBox="1"/>
          <p:nvPr/>
        </p:nvSpPr>
        <p:spPr>
          <a:xfrm>
            <a:off x="242771" y="4103457"/>
            <a:ext cx="4113627" cy="338554"/>
          </a:xfrm>
          <a:prstGeom prst="rect">
            <a:avLst/>
          </a:prstGeom>
          <a:noFill/>
        </p:spPr>
        <p:txBody>
          <a:bodyPr wrap="none" rtlCol="0">
            <a:spAutoFit/>
          </a:bodyPr>
          <a:lstStyle/>
          <a:p>
            <a:r>
              <a:rPr lang="en-US" altLang="ko-KR" sz="1600" dirty="0"/>
              <a:t>[C] : Confidentiality, [I] Integrity, [A] Availability </a:t>
            </a:r>
            <a:endParaRPr lang="ko-KR" altLang="en-US" sz="1600" dirty="0"/>
          </a:p>
        </p:txBody>
      </p:sp>
    </p:spTree>
    <p:extLst>
      <p:ext uri="{BB962C8B-B14F-4D97-AF65-F5344CB8AC3E}">
        <p14:creationId xmlns:p14="http://schemas.microsoft.com/office/powerpoint/2010/main" val="123635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4</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pic>
        <p:nvPicPr>
          <p:cNvPr id="6" name="그림 5"/>
          <p:cNvPicPr>
            <a:picLocks noChangeAspect="1"/>
          </p:cNvPicPr>
          <p:nvPr/>
        </p:nvPicPr>
        <p:blipFill>
          <a:blip r:embed="rId4"/>
          <a:stretch>
            <a:fillRect/>
          </a:stretch>
        </p:blipFill>
        <p:spPr>
          <a:xfrm>
            <a:off x="0" y="2016345"/>
            <a:ext cx="9144000" cy="4225707"/>
          </a:xfrm>
          <a:prstGeom prst="rect">
            <a:avLst/>
          </a:prstGeom>
        </p:spPr>
      </p:pic>
      <p:sp>
        <p:nvSpPr>
          <p:cNvPr id="2" name="TextBox 1">
            <a:extLst>
              <a:ext uri="{FF2B5EF4-FFF2-40B4-BE49-F238E27FC236}">
                <a16:creationId xmlns:a16="http://schemas.microsoft.com/office/drawing/2014/main" id="{58C4B2C9-9DFD-3A19-63F8-1B58241F1919}"/>
              </a:ext>
            </a:extLst>
          </p:cNvPr>
          <p:cNvSpPr txBox="1"/>
          <p:nvPr/>
        </p:nvSpPr>
        <p:spPr>
          <a:xfrm>
            <a:off x="76202" y="1593375"/>
            <a:ext cx="625492" cy="400110"/>
          </a:xfrm>
          <a:prstGeom prst="rect">
            <a:avLst/>
          </a:prstGeom>
          <a:noFill/>
        </p:spPr>
        <p:txBody>
          <a:bodyPr wrap="none" rtlCol="0">
            <a:spAutoFit/>
          </a:bodyPr>
          <a:lstStyle/>
          <a:p>
            <a:r>
              <a:rPr lang="en-US" altLang="ko-KR" sz="2000" b="1" dirty="0"/>
              <a:t>DFD</a:t>
            </a:r>
            <a:endParaRPr lang="ko-KR" altLang="en-US" sz="2000" b="1" dirty="0"/>
          </a:p>
        </p:txBody>
      </p:sp>
    </p:spTree>
    <p:extLst>
      <p:ext uri="{BB962C8B-B14F-4D97-AF65-F5344CB8AC3E}">
        <p14:creationId xmlns:p14="http://schemas.microsoft.com/office/powerpoint/2010/main" val="152841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5</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pic>
        <p:nvPicPr>
          <p:cNvPr id="2" name="그림 1"/>
          <p:cNvPicPr>
            <a:picLocks noChangeAspect="1"/>
          </p:cNvPicPr>
          <p:nvPr/>
        </p:nvPicPr>
        <p:blipFill>
          <a:blip r:embed="rId4"/>
          <a:stretch>
            <a:fillRect/>
          </a:stretch>
        </p:blipFill>
        <p:spPr>
          <a:xfrm>
            <a:off x="76202" y="1956870"/>
            <a:ext cx="8286285" cy="3343263"/>
          </a:xfrm>
          <a:prstGeom prst="rect">
            <a:avLst/>
          </a:prstGeom>
        </p:spPr>
      </p:pic>
      <p:sp>
        <p:nvSpPr>
          <p:cNvPr id="3" name="TextBox 2"/>
          <p:cNvSpPr txBox="1"/>
          <p:nvPr/>
        </p:nvSpPr>
        <p:spPr>
          <a:xfrm>
            <a:off x="76202" y="1556760"/>
            <a:ext cx="1510350" cy="400110"/>
          </a:xfrm>
          <a:prstGeom prst="rect">
            <a:avLst/>
          </a:prstGeom>
          <a:noFill/>
        </p:spPr>
        <p:txBody>
          <a:bodyPr wrap="none" rtlCol="0">
            <a:spAutoFit/>
          </a:bodyPr>
          <a:lstStyle/>
          <a:p>
            <a:r>
              <a:rPr lang="en-US" altLang="ko-KR" sz="2000" b="1" dirty="0"/>
              <a:t>GUI &lt;-&gt; User</a:t>
            </a:r>
            <a:endParaRPr lang="ko-KR" altLang="en-US" sz="2000" b="1" dirty="0"/>
          </a:p>
        </p:txBody>
      </p:sp>
    </p:spTree>
    <p:extLst>
      <p:ext uri="{BB962C8B-B14F-4D97-AF65-F5344CB8AC3E}">
        <p14:creationId xmlns:p14="http://schemas.microsoft.com/office/powerpoint/2010/main" val="30310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6</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pic>
        <p:nvPicPr>
          <p:cNvPr id="3" name="그림 2"/>
          <p:cNvPicPr>
            <a:picLocks noChangeAspect="1"/>
          </p:cNvPicPr>
          <p:nvPr/>
        </p:nvPicPr>
        <p:blipFill>
          <a:blip r:embed="rId4"/>
          <a:stretch>
            <a:fillRect/>
          </a:stretch>
        </p:blipFill>
        <p:spPr>
          <a:xfrm>
            <a:off x="125137" y="1783249"/>
            <a:ext cx="6631271" cy="5074751"/>
          </a:xfrm>
          <a:prstGeom prst="rect">
            <a:avLst/>
          </a:prstGeom>
        </p:spPr>
      </p:pic>
      <p:sp>
        <p:nvSpPr>
          <p:cNvPr id="6" name="TextBox 5"/>
          <p:cNvSpPr txBox="1"/>
          <p:nvPr/>
        </p:nvSpPr>
        <p:spPr>
          <a:xfrm>
            <a:off x="0" y="1488249"/>
            <a:ext cx="3008131" cy="400110"/>
          </a:xfrm>
          <a:prstGeom prst="rect">
            <a:avLst/>
          </a:prstGeom>
          <a:noFill/>
        </p:spPr>
        <p:txBody>
          <a:bodyPr wrap="none" rtlCol="0">
            <a:spAutoFit/>
          </a:bodyPr>
          <a:lstStyle/>
          <a:p>
            <a:r>
              <a:rPr lang="en-US" altLang="ko-KR" sz="2000" b="1" dirty="0"/>
              <a:t>RPI5 &lt;-&gt; Windows Firewall</a:t>
            </a:r>
            <a:endParaRPr lang="ko-KR" altLang="en-US" sz="2000" b="1" dirty="0"/>
          </a:p>
        </p:txBody>
      </p:sp>
    </p:spTree>
    <p:extLst>
      <p:ext uri="{BB962C8B-B14F-4D97-AF65-F5344CB8AC3E}">
        <p14:creationId xmlns:p14="http://schemas.microsoft.com/office/powerpoint/2010/main" val="921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7</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sp>
        <p:nvSpPr>
          <p:cNvPr id="6" name="TextBox 5"/>
          <p:cNvSpPr txBox="1"/>
          <p:nvPr/>
        </p:nvSpPr>
        <p:spPr>
          <a:xfrm>
            <a:off x="76202" y="1480579"/>
            <a:ext cx="3660426" cy="400110"/>
          </a:xfrm>
          <a:prstGeom prst="rect">
            <a:avLst/>
          </a:prstGeom>
          <a:noFill/>
        </p:spPr>
        <p:txBody>
          <a:bodyPr wrap="none" rtlCol="0">
            <a:spAutoFit/>
          </a:bodyPr>
          <a:lstStyle/>
          <a:p>
            <a:r>
              <a:rPr lang="en-US" altLang="ko-KR" sz="2000" b="1" dirty="0"/>
              <a:t>Windows Firewall &lt;-&gt; SBS Server</a:t>
            </a:r>
            <a:endParaRPr lang="ko-KR" altLang="en-US" sz="2000" b="1" dirty="0"/>
          </a:p>
        </p:txBody>
      </p:sp>
      <p:pic>
        <p:nvPicPr>
          <p:cNvPr id="2" name="그림 1"/>
          <p:cNvPicPr>
            <a:picLocks noChangeAspect="1"/>
          </p:cNvPicPr>
          <p:nvPr/>
        </p:nvPicPr>
        <p:blipFill>
          <a:blip r:embed="rId4"/>
          <a:stretch>
            <a:fillRect/>
          </a:stretch>
        </p:blipFill>
        <p:spPr>
          <a:xfrm>
            <a:off x="165624" y="1858031"/>
            <a:ext cx="5227641" cy="4895950"/>
          </a:xfrm>
          <a:prstGeom prst="rect">
            <a:avLst/>
          </a:prstGeom>
        </p:spPr>
      </p:pic>
    </p:spTree>
    <p:extLst>
      <p:ext uri="{BB962C8B-B14F-4D97-AF65-F5344CB8AC3E}">
        <p14:creationId xmlns:p14="http://schemas.microsoft.com/office/powerpoint/2010/main" val="176657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8</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pic>
        <p:nvPicPr>
          <p:cNvPr id="2" name="그림 1"/>
          <p:cNvPicPr>
            <a:picLocks noChangeAspect="1"/>
          </p:cNvPicPr>
          <p:nvPr/>
        </p:nvPicPr>
        <p:blipFill>
          <a:blip r:embed="rId4"/>
          <a:stretch>
            <a:fillRect/>
          </a:stretch>
        </p:blipFill>
        <p:spPr>
          <a:xfrm>
            <a:off x="160869" y="1827476"/>
            <a:ext cx="6553200" cy="4893999"/>
          </a:xfrm>
          <a:prstGeom prst="rect">
            <a:avLst/>
          </a:prstGeom>
        </p:spPr>
      </p:pic>
      <p:sp>
        <p:nvSpPr>
          <p:cNvPr id="6" name="TextBox 5"/>
          <p:cNvSpPr txBox="1"/>
          <p:nvPr/>
        </p:nvSpPr>
        <p:spPr>
          <a:xfrm>
            <a:off x="76202" y="1482776"/>
            <a:ext cx="3004540" cy="400110"/>
          </a:xfrm>
          <a:prstGeom prst="rect">
            <a:avLst/>
          </a:prstGeom>
          <a:noFill/>
        </p:spPr>
        <p:txBody>
          <a:bodyPr wrap="none" rtlCol="0">
            <a:spAutoFit/>
          </a:bodyPr>
          <a:lstStyle/>
          <a:p>
            <a:r>
              <a:rPr lang="en-US" altLang="ko-KR" sz="2000" b="1" dirty="0"/>
              <a:t>GUI &lt;-&gt; Record (RAW, SBS)</a:t>
            </a:r>
            <a:endParaRPr lang="ko-KR" altLang="en-US" sz="2000" b="1" dirty="0"/>
          </a:p>
        </p:txBody>
      </p:sp>
    </p:spTree>
    <p:extLst>
      <p:ext uri="{BB962C8B-B14F-4D97-AF65-F5344CB8AC3E}">
        <p14:creationId xmlns:p14="http://schemas.microsoft.com/office/powerpoint/2010/main" val="407255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C1FF6DA9-008F-8B48-92A6-B652298478BF}" type="slidenum">
              <a:rPr lang="en-US" smtClean="0"/>
              <a:t>9</a:t>
            </a:fld>
            <a:endParaRPr lang="en-US"/>
          </a:p>
        </p:txBody>
      </p:sp>
      <p:pic>
        <p:nvPicPr>
          <p:cNvPr id="5" name="그림 4"/>
          <p:cNvPicPr>
            <a:picLocks noChangeAspect="1"/>
          </p:cNvPicPr>
          <p:nvPr/>
        </p:nvPicPr>
        <p:blipFill>
          <a:blip r:embed="rId3"/>
          <a:stretch>
            <a:fillRect/>
          </a:stretch>
        </p:blipFill>
        <p:spPr>
          <a:xfrm>
            <a:off x="76202" y="1057219"/>
            <a:ext cx="1600200" cy="431030"/>
          </a:xfrm>
          <a:prstGeom prst="rect">
            <a:avLst/>
          </a:prstGeom>
        </p:spPr>
      </p:pic>
      <p:graphicFrame>
        <p:nvGraphicFramePr>
          <p:cNvPr id="3" name="표 2"/>
          <p:cNvGraphicFramePr>
            <a:graphicFrameLocks noGrp="1"/>
          </p:cNvGraphicFramePr>
          <p:nvPr>
            <p:extLst>
              <p:ext uri="{D42A27DB-BD31-4B8C-83A1-F6EECF244321}">
                <p14:modId xmlns:p14="http://schemas.microsoft.com/office/powerpoint/2010/main" val="369979344"/>
              </p:ext>
            </p:extLst>
          </p:nvPr>
        </p:nvGraphicFramePr>
        <p:xfrm>
          <a:off x="203199" y="1600200"/>
          <a:ext cx="8593668" cy="4525963"/>
        </p:xfrm>
        <a:graphic>
          <a:graphicData uri="http://schemas.openxmlformats.org/drawingml/2006/table">
            <a:tbl>
              <a:tblPr/>
              <a:tblGrid>
                <a:gridCol w="1432278">
                  <a:extLst>
                    <a:ext uri="{9D8B030D-6E8A-4147-A177-3AD203B41FA5}">
                      <a16:colId xmlns:a16="http://schemas.microsoft.com/office/drawing/2014/main" val="20000"/>
                    </a:ext>
                  </a:extLst>
                </a:gridCol>
                <a:gridCol w="1432278">
                  <a:extLst>
                    <a:ext uri="{9D8B030D-6E8A-4147-A177-3AD203B41FA5}">
                      <a16:colId xmlns:a16="http://schemas.microsoft.com/office/drawing/2014/main" val="20001"/>
                    </a:ext>
                  </a:extLst>
                </a:gridCol>
                <a:gridCol w="2816578">
                  <a:extLst>
                    <a:ext uri="{9D8B030D-6E8A-4147-A177-3AD203B41FA5}">
                      <a16:colId xmlns:a16="http://schemas.microsoft.com/office/drawing/2014/main" val="20002"/>
                    </a:ext>
                  </a:extLst>
                </a:gridCol>
                <a:gridCol w="931334">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tblGrid>
              <a:tr h="289208">
                <a:tc>
                  <a:txBody>
                    <a:bodyPr/>
                    <a:lstStyle/>
                    <a:p>
                      <a:pPr algn="l" fontAlgn="t"/>
                      <a:r>
                        <a:rPr lang="en-US" sz="1400" b="1" dirty="0">
                          <a:solidFill>
                            <a:srgbClr val="172B4D"/>
                          </a:solidFill>
                          <a:effectLst/>
                          <a:latin typeface="+mn-lt"/>
                        </a:rPr>
                        <a:t>Threat</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latin typeface="+mn-lt"/>
                        </a:rPr>
                        <a:t>Impact</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latin typeface="+mn-lt"/>
                        </a:rPr>
                        <a:t>Mitigation</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latin typeface="+mn-lt"/>
                        </a:rPr>
                        <a:t>Severity</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400" b="1" dirty="0">
                          <a:solidFill>
                            <a:srgbClr val="172B4D"/>
                          </a:solidFill>
                          <a:effectLst/>
                          <a:latin typeface="+mn-lt"/>
                        </a:rPr>
                        <a:t>Likelihood</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tc>
                  <a:txBody>
                    <a:bodyPr/>
                    <a:lstStyle/>
                    <a:p>
                      <a:pPr algn="l" fontAlgn="t"/>
                      <a:r>
                        <a:rPr lang="en-US" sz="1400" b="1">
                          <a:solidFill>
                            <a:srgbClr val="172B4D"/>
                          </a:solidFill>
                          <a:effectLst/>
                          <a:latin typeface="+mn-lt"/>
                        </a:rPr>
                        <a:t>Priority</a:t>
                      </a:r>
                    </a:p>
                  </a:txBody>
                  <a:tcPr marL="52177" marR="11180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5F7"/>
                    </a:solidFill>
                  </a:tcPr>
                </a:tc>
                <a:extLst>
                  <a:ext uri="{0D108BD9-81ED-4DB2-BD59-A6C34878D82A}">
                    <a16:rowId xmlns:a16="http://schemas.microsoft.com/office/drawing/2014/main" val="10000"/>
                  </a:ext>
                </a:extLst>
              </a:tr>
              <a:tr h="933219">
                <a:tc>
                  <a:txBody>
                    <a:bodyPr/>
                    <a:lstStyle/>
                    <a:p>
                      <a:pPr algn="l" fontAlgn="t"/>
                      <a:r>
                        <a:rPr lang="en-US" sz="1200" dirty="0">
                          <a:effectLst/>
                          <a:latin typeface="+mn-lt"/>
                        </a:rPr>
                        <a:t>Login data interception</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dirty="0">
                          <a:effectLst/>
                          <a:latin typeface="+mn-lt"/>
                        </a:rPr>
                        <a:t>Credential leakage</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mn-lt"/>
                        </a:rPr>
                        <a:t>Passwd Policy and PBKDF2 alogrithm</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a:effectLst/>
                          <a:latin typeface="+mn-lt"/>
                        </a:rPr>
                        <a:t>5</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a:effectLst/>
                          <a:latin typeface="+mn-lt"/>
                        </a:rPr>
                        <a:t>5</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47889">
                <a:tc>
                  <a:txBody>
                    <a:bodyPr/>
                    <a:lstStyle/>
                    <a:p>
                      <a:pPr algn="l" fontAlgn="t"/>
                      <a:r>
                        <a:rPr lang="en-US" sz="1200">
                          <a:effectLst/>
                          <a:latin typeface="+mn-lt"/>
                        </a:rPr>
                        <a:t>Fake Raspberry PI impersonation</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mn-lt"/>
                        </a:rPr>
                        <a:t>Data manipulation</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dirty="0">
                          <a:effectLst/>
                          <a:latin typeface="+mn-lt"/>
                        </a:rPr>
                        <a:t>TLS </a:t>
                      </a:r>
                      <a:r>
                        <a:rPr lang="en-US" sz="1200" dirty="0" err="1">
                          <a:effectLst/>
                          <a:latin typeface="+mn-lt"/>
                        </a:rPr>
                        <a:t>Encription</a:t>
                      </a:r>
                      <a:endParaRPr lang="en-US" sz="1200" dirty="0">
                        <a:effectLst/>
                        <a:latin typeface="+mn-lt"/>
                      </a:endParaRP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5</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3</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18549">
                <a:tc>
                  <a:txBody>
                    <a:bodyPr/>
                    <a:lstStyle/>
                    <a:p>
                      <a:pPr algn="l" fontAlgn="t"/>
                      <a:r>
                        <a:rPr lang="en-US" sz="1200">
                          <a:effectLst/>
                          <a:latin typeface="+mn-lt"/>
                        </a:rPr>
                        <a:t>Data tampering in transit</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mn-lt"/>
                        </a:rPr>
                        <a:t>Loss of integrity</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dirty="0">
                          <a:effectLst/>
                          <a:latin typeface="+mn-lt"/>
                        </a:rPr>
                        <a:t>HMAC-SHA256</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3</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8549">
                <a:tc>
                  <a:txBody>
                    <a:bodyPr/>
                    <a:lstStyle/>
                    <a:p>
                      <a:pPr algn="l" fontAlgn="t"/>
                      <a:r>
                        <a:rPr lang="en-US" sz="1200">
                          <a:effectLst/>
                          <a:latin typeface="+mn-lt"/>
                        </a:rPr>
                        <a:t>Unauthorized SBS access</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mn-lt"/>
                        </a:rPr>
                        <a:t>Backend compromise</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mn-lt"/>
                        </a:rPr>
                        <a:t>Enforced authentication</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2</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3</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8549">
                <a:tc>
                  <a:txBody>
                    <a:bodyPr/>
                    <a:lstStyle/>
                    <a:p>
                      <a:pPr algn="l" fontAlgn="t"/>
                      <a:r>
                        <a:rPr lang="en-US" altLang="ko-KR" sz="1200" dirty="0"/>
                        <a:t>Unauthorized access to locally stored GUI records</a:t>
                      </a:r>
                      <a:endParaRPr lang="en-US" sz="1200" dirty="0">
                        <a:effectLst/>
                        <a:latin typeface="+mn-lt"/>
                      </a:endParaRP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ko-KR" sz="1200" dirty="0"/>
                        <a:t>Leakage of sensitive data stored on the device</a:t>
                      </a:r>
                      <a:endParaRPr lang="en-US" sz="1200" dirty="0">
                        <a:effectLst/>
                        <a:latin typeface="+mn-lt"/>
                      </a:endParaRP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ko-KR" sz="1200" dirty="0"/>
                        <a:t>Encrypt data records at the point of storage within the GUI to ensure confidentiality</a:t>
                      </a:r>
                      <a:endParaRPr lang="en-US" sz="1200" dirty="0">
                        <a:effectLst/>
                        <a:latin typeface="+mn-lt"/>
                      </a:endParaRP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3</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ko-KR" sz="1200" dirty="0">
                          <a:effectLst/>
                          <a:latin typeface="+mn-lt"/>
                        </a:rPr>
                        <a:t>4</a:t>
                      </a:r>
                    </a:p>
                  </a:txBody>
                  <a:tcPr marL="52177" marR="52177" marT="37269" marB="372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TextBox 6"/>
          <p:cNvSpPr txBox="1"/>
          <p:nvPr/>
        </p:nvSpPr>
        <p:spPr>
          <a:xfrm>
            <a:off x="5580281" y="6217850"/>
            <a:ext cx="3216586" cy="276999"/>
          </a:xfrm>
          <a:prstGeom prst="rect">
            <a:avLst/>
          </a:prstGeom>
          <a:noFill/>
        </p:spPr>
        <p:txBody>
          <a:bodyPr wrap="none" rtlCol="0">
            <a:spAutoFit/>
          </a:bodyPr>
          <a:lstStyle/>
          <a:p>
            <a:r>
              <a:rPr lang="en-US" altLang="ko-KR" sz="1200" dirty="0"/>
              <a:t>1: very low 2: low 3: medium 4: high 5: very high</a:t>
            </a:r>
            <a:endParaRPr lang="ko-KR" altLang="en-US" sz="1200"/>
          </a:p>
        </p:txBody>
      </p:sp>
    </p:spTree>
    <p:extLst>
      <p:ext uri="{BB962C8B-B14F-4D97-AF65-F5344CB8AC3E}">
        <p14:creationId xmlns:p14="http://schemas.microsoft.com/office/powerpoint/2010/main" val="368099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2883</TotalTime>
  <Words>1718</Words>
  <Application>Microsoft Office PowerPoint</Application>
  <PresentationFormat>화면 슬라이드 쇼(4:3)</PresentationFormat>
  <Paragraphs>235</Paragraphs>
  <Slides>29</Slides>
  <Notes>29</Notes>
  <HiddenSlides>0</HiddenSlides>
  <MMClips>3</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29</vt:i4>
      </vt:variant>
    </vt:vector>
  </HeadingPairs>
  <TitlesOfParts>
    <vt:vector size="33" baseType="lpstr">
      <vt:lpstr>맑은 고딕</vt:lpstr>
      <vt:lpstr>Arial</vt:lpstr>
      <vt:lpstr>Calibri</vt:lpstr>
      <vt:lpstr>Office Theme</vt:lpstr>
      <vt:lpstr>Securing the ADS-B Display System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Q &amp; 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the ADS-B Display System</dc:title>
  <dc:subject/>
  <dc:creator>홍장희/책임연구원/HS가전클라우드개발팀</dc:creator>
  <cp:keywords/>
  <dc:description>generated using python-pptx</dc:description>
  <cp:lastModifiedBy>fgm</cp:lastModifiedBy>
  <cp:revision>166</cp:revision>
  <dcterms:created xsi:type="dcterms:W3CDTF">2013-01-27T09:14:16Z</dcterms:created>
  <dcterms:modified xsi:type="dcterms:W3CDTF">2025-06-08T22:30:45Z</dcterms:modified>
  <cp:category/>
</cp:coreProperties>
</file>